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750" r:id="rId2"/>
    <p:sldId id="790" r:id="rId3"/>
    <p:sldId id="751" r:id="rId4"/>
    <p:sldId id="749" r:id="rId5"/>
    <p:sldId id="752" r:id="rId6"/>
    <p:sldId id="753" r:id="rId7"/>
    <p:sldId id="730" r:id="rId8"/>
    <p:sldId id="754" r:id="rId9"/>
    <p:sldId id="755" r:id="rId10"/>
    <p:sldId id="756" r:id="rId11"/>
    <p:sldId id="757" r:id="rId12"/>
    <p:sldId id="758" r:id="rId13"/>
    <p:sldId id="759" r:id="rId14"/>
    <p:sldId id="760" r:id="rId15"/>
    <p:sldId id="761" r:id="rId16"/>
    <p:sldId id="764" r:id="rId17"/>
    <p:sldId id="771" r:id="rId18"/>
    <p:sldId id="772" r:id="rId19"/>
    <p:sldId id="765" r:id="rId20"/>
    <p:sldId id="779" r:id="rId21"/>
    <p:sldId id="780" r:id="rId22"/>
    <p:sldId id="717" r:id="rId23"/>
    <p:sldId id="767" r:id="rId24"/>
    <p:sldId id="768" r:id="rId25"/>
    <p:sldId id="769" r:id="rId26"/>
    <p:sldId id="770" r:id="rId27"/>
    <p:sldId id="778" r:id="rId28"/>
    <p:sldId id="789" r:id="rId29"/>
    <p:sldId id="691" r:id="rId30"/>
    <p:sldId id="409" r:id="rId31"/>
    <p:sldId id="505" r:id="rId32"/>
    <p:sldId id="493" r:id="rId33"/>
    <p:sldId id="499" r:id="rId34"/>
    <p:sldId id="701" r:id="rId35"/>
    <p:sldId id="627" r:id="rId36"/>
    <p:sldId id="748" r:id="rId37"/>
    <p:sldId id="630" r:id="rId38"/>
    <p:sldId id="643" r:id="rId39"/>
    <p:sldId id="702" r:id="rId40"/>
    <p:sldId id="639" r:id="rId41"/>
    <p:sldId id="534" r:id="rId42"/>
    <p:sldId id="700" r:id="rId43"/>
    <p:sldId id="694" r:id="rId44"/>
    <p:sldId id="695" r:id="rId45"/>
    <p:sldId id="696" r:id="rId46"/>
    <p:sldId id="697" r:id="rId47"/>
    <p:sldId id="698" r:id="rId48"/>
    <p:sldId id="699" r:id="rId49"/>
    <p:sldId id="787" r:id="rId50"/>
    <p:sldId id="788" r:id="rId51"/>
    <p:sldId id="782" r:id="rId52"/>
    <p:sldId id="783" r:id="rId53"/>
    <p:sldId id="784" r:id="rId54"/>
    <p:sldId id="785" r:id="rId55"/>
    <p:sldId id="786" r:id="rId56"/>
    <p:sldId id="78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CA81"/>
    <a:srgbClr val="A0B7E9"/>
    <a:srgbClr val="161920"/>
    <a:srgbClr val="0E1730"/>
    <a:srgbClr val="CA265B"/>
    <a:srgbClr val="3AB68A"/>
    <a:srgbClr val="7B8BB3"/>
    <a:srgbClr val="137CF8"/>
    <a:srgbClr val="5DDDA6"/>
    <a:srgbClr val="CECCF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20" autoAdjust="0"/>
    <p:restoredTop sz="88776" autoAdjust="0"/>
  </p:normalViewPr>
  <p:slideViewPr>
    <p:cSldViewPr snapToGrid="0" snapToObjects="1">
      <p:cViewPr varScale="1">
        <p:scale>
          <a:sx n="89" d="100"/>
          <a:sy n="89" d="100"/>
        </p:scale>
        <p:origin x="-1824" y="-96"/>
      </p:cViewPr>
      <p:guideLst>
        <p:guide orient="horz" pos="2160"/>
        <p:guide pos="2880"/>
      </p:guideLst>
    </p:cSldViewPr>
  </p:slideViewPr>
  <p:outlineViewPr>
    <p:cViewPr>
      <p:scale>
        <a:sx n="33" d="100"/>
        <a:sy n="33" d="100"/>
      </p:scale>
      <p:origin x="0" y="66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1EB45C-8114-C243-8E1F-D22FE5297BD3}" type="datetimeFigureOut">
              <a:rPr lang="en-US" smtClean="0"/>
              <a:t>3/6/18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C0B1A-A5F3-4E46-8999-3B7E7331160B}" type="slidenum">
              <a:rPr lang="en-US" smtClean="0"/>
              <a:t>‹#›</a:t>
            </a:fld>
            <a:endParaRPr lang="en-US"/>
          </a:p>
        </p:txBody>
      </p:sp>
    </p:spTree>
    <p:extLst>
      <p:ext uri="{BB962C8B-B14F-4D97-AF65-F5344CB8AC3E}">
        <p14:creationId xmlns:p14="http://schemas.microsoft.com/office/powerpoint/2010/main" val="40378758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11</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12</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14</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15</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Large-scale computing systems have 3 main layers: Storage layer, Communication Layer, and Computation Layer. Data is read from the storage layer, and transmitted through the network towards the computing nodes. The new results of computation are then stored again to complete the loop. each of these steps incurs some delay and uncertainty. Can codes </a:t>
            </a:r>
            <a:r>
              <a:rPr lang="en-US" sz="1200" b="0" i="0" u="none" strike="noStrike" kern="1200" baseline="0" dirty="0" err="1" smtClean="0">
                <a:solidFill>
                  <a:schemeClr val="tx1"/>
                </a:solidFill>
                <a:latin typeface="+mn-lt"/>
                <a:ea typeface="+mn-ea"/>
                <a:cs typeface="+mn-cs"/>
              </a:rPr>
              <a:t>robustify</a:t>
            </a:r>
            <a:r>
              <a:rPr lang="en-US" sz="1200" b="0" i="0" u="none" strike="noStrike" kern="1200" baseline="0" dirty="0" smtClean="0">
                <a:solidFill>
                  <a:schemeClr val="tx1"/>
                </a:solidFill>
                <a:latin typeface="+mn-lt"/>
                <a:ea typeface="+mn-ea"/>
                <a:cs typeface="+mn-cs"/>
              </a:rPr>
              <a:t> algorithms against this system noise?</a:t>
            </a:r>
            <a:endParaRPr lang="en-US" dirty="0"/>
          </a:p>
        </p:txBody>
      </p:sp>
      <p:sp>
        <p:nvSpPr>
          <p:cNvPr id="4" name="Slide Number Placeholder 3"/>
          <p:cNvSpPr>
            <a:spLocks noGrp="1"/>
          </p:cNvSpPr>
          <p:nvPr>
            <p:ph type="sldNum" sz="quarter" idx="10"/>
          </p:nvPr>
        </p:nvSpPr>
        <p:spPr/>
        <p:txBody>
          <a:bodyPr/>
          <a:lstStyle/>
          <a:p>
            <a:fld id="{6DCC832E-D10C-4ECF-AADB-4DB008C3387A}" type="slidenum">
              <a:rPr lang="en-US" smtClean="0"/>
              <a:t>16</a:t>
            </a:fld>
            <a:endParaRPr lang="en-US"/>
          </a:p>
        </p:txBody>
      </p:sp>
    </p:spTree>
    <p:extLst>
      <p:ext uri="{BB962C8B-B14F-4D97-AF65-F5344CB8AC3E}">
        <p14:creationId xmlns:p14="http://schemas.microsoft.com/office/powerpoint/2010/main" val="163956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17</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19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C13BD2-33CE-2247-B1DF-5673D676CFA4}"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441700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28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3</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38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47</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48</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49</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50</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51</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52</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53</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54</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5</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03F1C1-24F2-D340-9F3B-38E8C457EFD2}" type="slidenum">
              <a:rPr lang="en-US" smtClean="0"/>
              <a:t>6</a:t>
            </a:fld>
            <a:endParaRPr lang="en-US"/>
          </a:p>
        </p:txBody>
      </p:sp>
    </p:spTree>
    <p:extLst>
      <p:ext uri="{BB962C8B-B14F-4D97-AF65-F5344CB8AC3E}">
        <p14:creationId xmlns:p14="http://schemas.microsoft.com/office/powerpoint/2010/main" val="221858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8</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9</a:t>
            </a:fld>
            <a:endParaRPr lang="en-US"/>
          </a:p>
        </p:txBody>
      </p:sp>
    </p:spTree>
    <p:extLst>
      <p:ext uri="{BB962C8B-B14F-4D97-AF65-F5344CB8AC3E}">
        <p14:creationId xmlns:p14="http://schemas.microsoft.com/office/powerpoint/2010/main" val="4135332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C0B1A-A5F3-4E46-8999-3B7E7331160B}" type="slidenum">
              <a:rPr lang="en-US" smtClean="0"/>
              <a:t>10</a:t>
            </a:fld>
            <a:endParaRPr lang="en-US"/>
          </a:p>
        </p:txBody>
      </p:sp>
    </p:spTree>
    <p:extLst>
      <p:ext uri="{BB962C8B-B14F-4D97-AF65-F5344CB8AC3E}">
        <p14:creationId xmlns:p14="http://schemas.microsoft.com/office/powerpoint/2010/main" val="4135332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5891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1336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3360794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38784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F603C-6408-B94C-87D3-B87E7040F2BD}" type="datetimeFigureOut">
              <a:rPr lang="en-US" smtClean="0"/>
              <a:t>3/6/18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604080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578668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DF603C-6408-B94C-87D3-B87E7040F2BD}" type="datetimeFigureOut">
              <a:rPr lang="en-US" smtClean="0"/>
              <a:t>3/6/18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34886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DF603C-6408-B94C-87D3-B87E7040F2BD}" type="datetimeFigureOut">
              <a:rPr lang="en-US" smtClean="0"/>
              <a:t>3/6/18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185799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F603C-6408-B94C-87D3-B87E7040F2BD}" type="datetimeFigureOut">
              <a:rPr lang="en-US" smtClean="0"/>
              <a:t>3/6/18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2646632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650414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F603C-6408-B94C-87D3-B87E7040F2BD}" type="datetimeFigureOut">
              <a:rPr lang="en-US" smtClean="0"/>
              <a:t>3/6/18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233E8D-83B5-F04F-9162-9529BED057C2}" type="slidenum">
              <a:rPr lang="en-US" smtClean="0"/>
              <a:t>‹#›</a:t>
            </a:fld>
            <a:endParaRPr lang="en-US"/>
          </a:p>
        </p:txBody>
      </p:sp>
    </p:spTree>
    <p:extLst>
      <p:ext uri="{BB962C8B-B14F-4D97-AF65-F5344CB8AC3E}">
        <p14:creationId xmlns:p14="http://schemas.microsoft.com/office/powerpoint/2010/main" val="109419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F603C-6408-B94C-87D3-B87E7040F2BD}" type="datetimeFigureOut">
              <a:rPr lang="en-US" smtClean="0"/>
              <a:t>3/6/18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33E8D-83B5-F04F-9162-9529BED057C2}" type="slidenum">
              <a:rPr lang="en-US" smtClean="0"/>
              <a:t>‹#›</a:t>
            </a:fld>
            <a:endParaRPr lang="en-US"/>
          </a:p>
        </p:txBody>
      </p:sp>
    </p:spTree>
    <p:extLst>
      <p:ext uri="{BB962C8B-B14F-4D97-AF65-F5344CB8AC3E}">
        <p14:creationId xmlns:p14="http://schemas.microsoft.com/office/powerpoint/2010/main" val="2019362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gif"/><Relationship Id="rId5" Type="http://schemas.openxmlformats.org/officeDocument/2006/relationships/image" Target="../media/image15.gif"/><Relationship Id="rId6"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jpe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 Id="rId10" Type="http://schemas.openxmlformats.org/officeDocument/2006/relationships/image" Target="../media/image28.jpeg"/></Relationships>
</file>

<file path=ppt/slides/_rels/slide24.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23.png"/><Relationship Id="rId1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21.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2.png"/></Relationships>
</file>

<file path=ppt/slides/_rels/slide25.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23.png"/><Relationship Id="rId16"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6.emf"/><Relationship Id="rId7" Type="http://schemas.openxmlformats.org/officeDocument/2006/relationships/image" Target="../media/image21.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22.png"/></Relationships>
</file>

<file path=ppt/slides/_rels/slide26.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37.emf"/><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jpeg"/><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2.pn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png"/><Relationship Id="rId10"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emf"/><Relationship Id="rId5"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emf"/><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em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48.jpeg"/><Relationship Id="rId6" Type="http://schemas.openxmlformats.org/officeDocument/2006/relationships/image" Target="../media/image56.jpeg"/><Relationship Id="rId7" Type="http://schemas.openxmlformats.org/officeDocument/2006/relationships/image" Target="../media/image57.png"/><Relationship Id="rId8" Type="http://schemas.openxmlformats.org/officeDocument/2006/relationships/image" Target="../media/image58.emf"/><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7.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5" Type="http://schemas.openxmlformats.org/officeDocument/2006/relationships/image" Target="../media/image59.emf"/><Relationship Id="rId6" Type="http://schemas.openxmlformats.org/officeDocument/2006/relationships/image" Target="../media/image60.emf"/><Relationship Id="rId7" Type="http://schemas.openxmlformats.org/officeDocument/2006/relationships/image" Target="../media/image61.emf"/><Relationship Id="rId8" Type="http://schemas.openxmlformats.org/officeDocument/2006/relationships/image" Target="../media/image62.emf"/><Relationship Id="rId9" Type="http://schemas.openxmlformats.org/officeDocument/2006/relationships/image" Target="../media/image52.emf"/><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4.emf"/><Relationship Id="rId7" Type="http://schemas.openxmlformats.org/officeDocument/2006/relationships/image" Target="../media/image68.emf"/><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emf"/><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4.emf"/><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74.emf"/><Relationship Id="rId7" Type="http://schemas.openxmlformats.org/officeDocument/2006/relationships/image" Target="../media/image75.emf"/><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Reminders</a:t>
            </a:r>
            <a:endParaRPr lang="en-US" sz="5500" dirty="0">
              <a:solidFill>
                <a:srgbClr val="000000"/>
              </a:solidFill>
              <a:latin typeface="Gill Sans Light"/>
              <a:cs typeface="Gill Sans Light"/>
            </a:endParaRPr>
          </a:p>
        </p:txBody>
      </p:sp>
      <p:sp>
        <p:nvSpPr>
          <p:cNvPr id="4" name="TextBox 3"/>
          <p:cNvSpPr txBox="1"/>
          <p:nvPr/>
        </p:nvSpPr>
        <p:spPr>
          <a:xfrm>
            <a:off x="35496" y="263575"/>
            <a:ext cx="8148384" cy="6617197"/>
          </a:xfrm>
          <a:prstGeom prst="rect">
            <a:avLst/>
          </a:prstGeom>
          <a:noFill/>
        </p:spPr>
        <p:txBody>
          <a:bodyPr wrap="none" rtlCol="0">
            <a:spAutoFit/>
          </a:bodyPr>
          <a:lstStyle/>
          <a:p>
            <a:pPr marL="571500" indent="-571500">
              <a:buFontTx/>
              <a:buChar char="-"/>
            </a:pPr>
            <a:endParaRPr lang="en-US" sz="3600" dirty="0" smtClean="0">
              <a:solidFill>
                <a:srgbClr val="000000"/>
              </a:solidFill>
              <a:latin typeface="Gill Sans Light"/>
              <a:cs typeface="Gill Sans Light"/>
            </a:endParaRPr>
          </a:p>
          <a:p>
            <a:pPr marL="571500" indent="-571500">
              <a:buFontTx/>
              <a:buChar char="-"/>
            </a:pPr>
            <a:r>
              <a:rPr lang="en-US" sz="3600" b="1" dirty="0" smtClean="0">
                <a:solidFill>
                  <a:srgbClr val="000000"/>
                </a:solidFill>
                <a:latin typeface="Gill Sans Light"/>
                <a:cs typeface="Gill Sans Light"/>
              </a:rPr>
              <a:t>March 10: </a:t>
            </a:r>
            <a:r>
              <a:rPr lang="en-US" sz="3600" dirty="0" smtClean="0">
                <a:solidFill>
                  <a:srgbClr val="000000"/>
                </a:solidFill>
                <a:latin typeface="Gill Sans Light"/>
                <a:cs typeface="Gill Sans Light"/>
              </a:rPr>
              <a:t>Email me group members</a:t>
            </a:r>
            <a:br>
              <a:rPr lang="en-US" sz="3600" dirty="0" smtClean="0">
                <a:solidFill>
                  <a:srgbClr val="000000"/>
                </a:solidFill>
                <a:latin typeface="Gill Sans Light"/>
                <a:cs typeface="Gill Sans Light"/>
              </a:rPr>
            </a:br>
            <a:r>
              <a:rPr lang="en-US" sz="3600" b="1" dirty="0">
                <a:solidFill>
                  <a:srgbClr val="000000"/>
                </a:solidFill>
                <a:latin typeface="Gill Sans Light"/>
                <a:cs typeface="Gill Sans Light"/>
              </a:rPr>
              <a:t>March </a:t>
            </a:r>
            <a:r>
              <a:rPr lang="en-US" sz="3600" b="1" dirty="0" smtClean="0">
                <a:solidFill>
                  <a:srgbClr val="000000"/>
                </a:solidFill>
                <a:latin typeface="Gill Sans Light"/>
                <a:cs typeface="Gill Sans Light"/>
              </a:rPr>
              <a:t>15: </a:t>
            </a:r>
            <a:r>
              <a:rPr lang="en-US" sz="3600" dirty="0" smtClean="0">
                <a:solidFill>
                  <a:srgbClr val="000000"/>
                </a:solidFill>
                <a:latin typeface="Gill Sans Light"/>
                <a:cs typeface="Gill Sans Light"/>
              </a:rPr>
              <a:t>HW deadline</a:t>
            </a:r>
            <a:br>
              <a:rPr lang="en-US" sz="3600" dirty="0" smtClean="0">
                <a:solidFill>
                  <a:srgbClr val="000000"/>
                </a:solidFill>
                <a:latin typeface="Gill Sans Light"/>
                <a:cs typeface="Gill Sans Light"/>
              </a:rPr>
            </a:br>
            <a:r>
              <a:rPr lang="en-US" sz="3600" b="1" dirty="0" smtClean="0">
                <a:solidFill>
                  <a:srgbClr val="000000"/>
                </a:solidFill>
                <a:latin typeface="Gill Sans Light"/>
                <a:cs typeface="Gill Sans Light"/>
              </a:rPr>
              <a:t>March 20: </a:t>
            </a:r>
            <a:r>
              <a:rPr lang="en-US" sz="3600" dirty="0" smtClean="0">
                <a:solidFill>
                  <a:srgbClr val="000000"/>
                </a:solidFill>
                <a:latin typeface="Gill Sans Light"/>
                <a:cs typeface="Gill Sans Light"/>
              </a:rPr>
              <a:t>Proposal deadline</a:t>
            </a:r>
          </a:p>
          <a:p>
            <a:pPr marL="571500" indent="-571500">
              <a:buFontTx/>
              <a:buChar char="-"/>
            </a:pPr>
            <a:endParaRPr lang="en-US" sz="3600" b="1" dirty="0">
              <a:solidFill>
                <a:srgbClr val="000000"/>
              </a:solidFill>
              <a:latin typeface="Gill Sans Light"/>
              <a:cs typeface="Gill Sans Light"/>
            </a:endParaRPr>
          </a:p>
          <a:p>
            <a:pPr marL="571500" indent="-571500">
              <a:buFontTx/>
              <a:buChar char="-"/>
            </a:pPr>
            <a:r>
              <a:rPr lang="en-US" sz="3600" b="1" dirty="0" smtClean="0">
                <a:solidFill>
                  <a:srgbClr val="000000"/>
                </a:solidFill>
                <a:latin typeface="Gill Sans Light"/>
                <a:cs typeface="Gill Sans Light"/>
              </a:rPr>
              <a:t>March </a:t>
            </a:r>
            <a:r>
              <a:rPr lang="en-US" sz="3600" b="1" dirty="0">
                <a:solidFill>
                  <a:srgbClr val="000000"/>
                </a:solidFill>
                <a:latin typeface="Gill Sans Light"/>
                <a:cs typeface="Gill Sans Light"/>
              </a:rPr>
              <a:t>20 and </a:t>
            </a:r>
            <a:r>
              <a:rPr lang="en-US" sz="3600" b="1" dirty="0" smtClean="0">
                <a:solidFill>
                  <a:srgbClr val="000000"/>
                </a:solidFill>
                <a:latin typeface="Gill Sans Light"/>
                <a:cs typeface="Gill Sans Light"/>
              </a:rPr>
              <a:t>22: </a:t>
            </a:r>
            <a:r>
              <a:rPr lang="en-US" sz="3600" dirty="0" smtClean="0">
                <a:solidFill>
                  <a:srgbClr val="000000"/>
                </a:solidFill>
                <a:latin typeface="Gill Sans Light"/>
                <a:cs typeface="Gill Sans Light"/>
              </a:rPr>
              <a:t>Proposal Presentations</a:t>
            </a:r>
          </a:p>
          <a:p>
            <a:endParaRPr lang="en-US" sz="3600" dirty="0" smtClean="0">
              <a:solidFill>
                <a:srgbClr val="000000"/>
              </a:solidFill>
              <a:latin typeface="Gill Sans Light"/>
              <a:cs typeface="Gill Sans Light"/>
            </a:endParaRPr>
          </a:p>
          <a:p>
            <a:pPr marL="571500" indent="-571500">
              <a:buFontTx/>
              <a:buChar char="-"/>
            </a:pPr>
            <a:r>
              <a:rPr lang="en-US" sz="3600" b="1" dirty="0" smtClean="0">
                <a:solidFill>
                  <a:srgbClr val="000000"/>
                </a:solidFill>
                <a:latin typeface="Gill Sans Light"/>
                <a:cs typeface="Gill Sans Light"/>
              </a:rPr>
              <a:t>No </a:t>
            </a:r>
            <a:r>
              <a:rPr lang="en-US" sz="3600" b="1" dirty="0">
                <a:solidFill>
                  <a:srgbClr val="000000"/>
                </a:solidFill>
                <a:latin typeface="Gill Sans Light"/>
                <a:cs typeface="Gill Sans Light"/>
              </a:rPr>
              <a:t>classes March 13 and 15</a:t>
            </a:r>
            <a:r>
              <a:rPr lang="en-US" sz="3600" b="1" dirty="0" smtClean="0">
                <a:solidFill>
                  <a:srgbClr val="000000"/>
                </a:solidFill>
                <a:latin typeface="Gill Sans Light"/>
                <a:cs typeface="Gill Sans Light"/>
              </a:rPr>
              <a:t>.</a:t>
            </a:r>
            <a:endParaRPr lang="en-US" sz="3600" dirty="0" smtClean="0">
              <a:solidFill>
                <a:srgbClr val="000000"/>
              </a:solidFill>
              <a:latin typeface="Gill Sans Light"/>
              <a:cs typeface="Gill Sans Light"/>
            </a:endParaRPr>
          </a:p>
          <a:p>
            <a:r>
              <a:rPr lang="en-US" sz="3200" dirty="0" smtClean="0">
                <a:solidFill>
                  <a:srgbClr val="000000"/>
                </a:solidFill>
                <a:latin typeface="Gill Sans Light"/>
                <a:cs typeface="Gill Sans Light"/>
              </a:rPr>
              <a:t>(organizing conference in Germany)</a:t>
            </a:r>
            <a:endParaRPr lang="en-US" sz="3200" dirty="0">
              <a:solidFill>
                <a:srgbClr val="000000"/>
              </a:solidFill>
              <a:latin typeface="Gill Sans Light"/>
              <a:cs typeface="Gill Sans Light"/>
            </a:endParaRPr>
          </a:p>
          <a:p>
            <a:r>
              <a:rPr lang="en-US" sz="3200" dirty="0" smtClean="0">
                <a:solidFill>
                  <a:srgbClr val="000000"/>
                </a:solidFill>
                <a:latin typeface="Gill Sans Light"/>
                <a:cs typeface="Gill Sans Light"/>
              </a:rPr>
              <a:t>Last chance to meet about project this week.</a:t>
            </a:r>
          </a:p>
          <a:p>
            <a:endParaRPr lang="en-US" sz="3600" dirty="0" smtClean="0">
              <a:solidFill>
                <a:srgbClr val="000000"/>
              </a:solidFill>
              <a:latin typeface="Gill Sans Light"/>
              <a:cs typeface="Gill Sans Light"/>
            </a:endParaRPr>
          </a:p>
          <a:p>
            <a:pPr marL="571500" indent="-571500">
              <a:buFontTx/>
              <a:buChar char="-"/>
            </a:pPr>
            <a:r>
              <a:rPr lang="en-US" sz="3600" dirty="0" smtClean="0">
                <a:solidFill>
                  <a:srgbClr val="000000"/>
                </a:solidFill>
                <a:latin typeface="Gill Sans Light"/>
                <a:cs typeface="Gill Sans Light"/>
              </a:rPr>
              <a:t>Scribe for Today</a:t>
            </a:r>
            <a:endParaRPr lang="en-US" sz="3600" dirty="0" smtClean="0">
              <a:solidFill>
                <a:srgbClr val="000000"/>
              </a:solidFill>
              <a:latin typeface="Gill Sans Light"/>
              <a:cs typeface="Gill Sans Light"/>
            </a:endParaRPr>
          </a:p>
        </p:txBody>
      </p:sp>
    </p:spTree>
    <p:extLst>
      <p:ext uri="{BB962C8B-B14F-4D97-AF65-F5344CB8AC3E}">
        <p14:creationId xmlns:p14="http://schemas.microsoft.com/office/powerpoint/2010/main" val="3755759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ounded Rectangle 3"/>
          <p:cNvSpPr/>
          <p:nvPr/>
        </p:nvSpPr>
        <p:spPr>
          <a:xfrm>
            <a:off x="7008613" y="2058032"/>
            <a:ext cx="2135388"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Stores the model</a:t>
            </a:r>
            <a:endParaRPr lang="en-US" sz="2000" dirty="0">
              <a:solidFill>
                <a:schemeClr val="bg1"/>
              </a:solidFill>
              <a:latin typeface="Gill Sans Light"/>
              <a:cs typeface="Gill Sans Light"/>
            </a:endParaRPr>
          </a:p>
        </p:txBody>
      </p:sp>
      <p:cxnSp>
        <p:nvCxnSpPr>
          <p:cNvPr id="6" name="Straight Arrow Connector 5"/>
          <p:cNvCxnSpPr>
            <a:stCxn id="4" idx="1"/>
          </p:cNvCxnSpPr>
          <p:nvPr/>
        </p:nvCxnSpPr>
        <p:spPr>
          <a:xfrm flipH="1">
            <a:off x="5021438" y="2478310"/>
            <a:ext cx="1987175" cy="522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602751" y="6017444"/>
            <a:ext cx="3194425" cy="840556"/>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Gill Sans Light"/>
                <a:cs typeface="Gill Sans Light"/>
              </a:rPr>
              <a:t>Gradient Computations</a:t>
            </a:r>
            <a:endParaRPr lang="en-US" sz="2400" dirty="0">
              <a:solidFill>
                <a:schemeClr val="bg1"/>
              </a:solidFill>
              <a:latin typeface="Gill Sans Light"/>
              <a:cs typeface="Gill Sans Light"/>
            </a:endParaRPr>
          </a:p>
        </p:txBody>
      </p:sp>
      <p:cxnSp>
        <p:nvCxnSpPr>
          <p:cNvPr id="8" name="Straight Arrow Connector 7"/>
          <p:cNvCxnSpPr>
            <a:stCxn id="7" idx="0"/>
          </p:cNvCxnSpPr>
          <p:nvPr/>
        </p:nvCxnSpPr>
        <p:spPr>
          <a:xfrm flipH="1" flipV="1">
            <a:off x="2814094" y="5767293"/>
            <a:ext cx="1385870"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 idx="0"/>
          </p:cNvCxnSpPr>
          <p:nvPr/>
        </p:nvCxnSpPr>
        <p:spPr>
          <a:xfrm flipH="1" flipV="1">
            <a:off x="3910868" y="5767293"/>
            <a:ext cx="289096"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0"/>
          </p:cNvCxnSpPr>
          <p:nvPr/>
        </p:nvCxnSpPr>
        <p:spPr>
          <a:xfrm flipV="1">
            <a:off x="4199964" y="5767293"/>
            <a:ext cx="1817867" cy="250151"/>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068451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cxnSp>
        <p:nvCxnSpPr>
          <p:cNvPr id="8" name="Straight Arrow Connector 7"/>
          <p:cNvCxnSpPr/>
          <p:nvPr/>
        </p:nvCxnSpPr>
        <p:spPr>
          <a:xfrm>
            <a:off x="4834469" y="3030363"/>
            <a:ext cx="0" cy="384792"/>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3071558" y="4068356"/>
            <a:ext cx="593979" cy="25263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541600" y="4137447"/>
            <a:ext cx="594568" cy="267065"/>
          </a:xfrm>
          <a:prstGeom prst="straightConnector1">
            <a:avLst/>
          </a:prstGeom>
          <a:ln>
            <a:solidFill>
              <a:srgbClr val="C62E51"/>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3277" y="4010634"/>
            <a:ext cx="368300" cy="215900"/>
          </a:xfrm>
          <a:prstGeom prst="rect">
            <a:avLst/>
          </a:prstGeom>
        </p:spPr>
      </p:pic>
      <p:pic>
        <p:nvPicPr>
          <p:cNvPr id="23" name="Picture 2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37" y="4264811"/>
            <a:ext cx="368300" cy="21590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4123" y="3868871"/>
            <a:ext cx="368300" cy="215900"/>
          </a:xfrm>
          <a:prstGeom prst="rect">
            <a:avLst/>
          </a:prstGeom>
        </p:spPr>
      </p:pic>
    </p:spTree>
    <p:extLst>
      <p:ext uri="{BB962C8B-B14F-4D97-AF65-F5344CB8AC3E}">
        <p14:creationId xmlns:p14="http://schemas.microsoft.com/office/powerpoint/2010/main" val="11380114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3" name="Picture 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393" y="2496996"/>
            <a:ext cx="368300" cy="215900"/>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041" y="5786611"/>
            <a:ext cx="3134859" cy="634809"/>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55" y="5820489"/>
            <a:ext cx="2863697" cy="600931"/>
          </a:xfrm>
          <a:prstGeom prst="rect">
            <a:avLst/>
          </a:prstGeom>
        </p:spPr>
      </p:pic>
      <p:sp>
        <p:nvSpPr>
          <p:cNvPr id="9" name="Rectangle 8"/>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7" name="Rounded Rectangle 6"/>
          <p:cNvSpPr/>
          <p:nvPr/>
        </p:nvSpPr>
        <p:spPr>
          <a:xfrm>
            <a:off x="5876593" y="2496996"/>
            <a:ext cx="2842202" cy="924612"/>
          </a:xfrm>
          <a:prstGeom prst="roundRect">
            <a:avLst>
              <a:gd name="adj" fmla="val 8888"/>
            </a:avLst>
          </a:prstGeom>
          <a:solidFill>
            <a:srgbClr val="20268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Gill Sans Light"/>
                <a:cs typeface="Gill Sans Light"/>
              </a:rPr>
              <a:t>B = batch size, </a:t>
            </a:r>
          </a:p>
          <a:p>
            <a:pPr algn="ctr"/>
            <a:r>
              <a:rPr lang="en-US" sz="2000" dirty="0" smtClean="0">
                <a:solidFill>
                  <a:schemeClr val="bg1"/>
                </a:solidFill>
                <a:latin typeface="Gill Sans Light"/>
                <a:cs typeface="Gill Sans Light"/>
              </a:rPr>
              <a:t>gradients / iteration</a:t>
            </a:r>
            <a:endParaRPr lang="en-US" sz="2000" dirty="0">
              <a:solidFill>
                <a:schemeClr val="bg1"/>
              </a:solidFill>
              <a:latin typeface="Gill Sans Light"/>
              <a:cs typeface="Gill Sans Light"/>
            </a:endParaRPr>
          </a:p>
        </p:txBody>
      </p:sp>
    </p:spTree>
    <p:extLst>
      <p:ext uri="{BB962C8B-B14F-4D97-AF65-F5344CB8AC3E}">
        <p14:creationId xmlns:p14="http://schemas.microsoft.com/office/powerpoint/2010/main" val="3379616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832" y="3873653"/>
            <a:ext cx="419100" cy="3048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7051" y="4003523"/>
            <a:ext cx="520700" cy="304800"/>
          </a:xfrm>
          <a:prstGeom prst="rect">
            <a:avLst/>
          </a:prstGeom>
        </p:spPr>
      </p:pic>
      <p:cxnSp>
        <p:nvCxnSpPr>
          <p:cNvPr id="10" name="Straight Arrow Connector 9"/>
          <p:cNvCxnSpPr/>
          <p:nvPr/>
        </p:nvCxnSpPr>
        <p:spPr>
          <a:xfrm>
            <a:off x="4834469" y="3030363"/>
            <a:ext cx="0" cy="384792"/>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071558" y="4068356"/>
            <a:ext cx="593979" cy="25263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0103" y="4228077"/>
            <a:ext cx="128134"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541600" y="4137447"/>
            <a:ext cx="594568" cy="267065"/>
          </a:xfrm>
          <a:prstGeom prst="straightConnector1">
            <a:avLst/>
          </a:prstGeom>
          <a:ln>
            <a:solidFill>
              <a:srgbClr val="C62E5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829590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487" y="2068066"/>
            <a:ext cx="2554975" cy="1008543"/>
          </a:xfrm>
          <a:prstGeom prst="rect">
            <a:avLst/>
          </a:prstGeom>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21477620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10" name="Rectangle 9"/>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
        <p:nvSpPr>
          <p:cNvPr id="11" name="Rounded Rectangle 10"/>
          <p:cNvSpPr/>
          <p:nvPr/>
        </p:nvSpPr>
        <p:spPr>
          <a:xfrm>
            <a:off x="1067912" y="1779462"/>
            <a:ext cx="7056881" cy="4642022"/>
          </a:xfrm>
          <a:prstGeom prst="roundRect">
            <a:avLst>
              <a:gd name="adj" fmla="val 2973"/>
            </a:avLst>
          </a:prstGeom>
          <a:solidFill>
            <a:schemeClr val="tx1">
              <a:alpha val="8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chemeClr val="bg1"/>
                </a:solidFill>
                <a:latin typeface="Gill Sans Light"/>
                <a:cs typeface="Gill Sans Light"/>
              </a:rPr>
              <a:t>Repeat distributed iterations until </a:t>
            </a:r>
          </a:p>
          <a:p>
            <a:pPr algn="ctr"/>
            <a:r>
              <a:rPr lang="en-US" sz="3600" dirty="0" smtClean="0">
                <a:solidFill>
                  <a:schemeClr val="bg1"/>
                </a:solidFill>
                <a:latin typeface="Gill Sans Light"/>
                <a:cs typeface="Gill Sans Light"/>
              </a:rPr>
              <a:t>we are happy with the model</a:t>
            </a:r>
            <a:endParaRPr lang="en-US" sz="3600" dirty="0">
              <a:solidFill>
                <a:schemeClr val="bg1"/>
              </a:solidFill>
              <a:latin typeface="Gill Sans Light"/>
              <a:cs typeface="Gill Sans Light"/>
            </a:endParaRPr>
          </a:p>
        </p:txBody>
      </p:sp>
    </p:spTree>
    <p:extLst>
      <p:ext uri="{BB962C8B-B14F-4D97-AF65-F5344CB8AC3E}">
        <p14:creationId xmlns:p14="http://schemas.microsoft.com/office/powerpoint/2010/main" val="151139458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p:cNvGrpSpPr/>
          <p:nvPr/>
        </p:nvGrpSpPr>
        <p:grpSpPr>
          <a:xfrm>
            <a:off x="6070109" y="1024065"/>
            <a:ext cx="2571750" cy="3245556"/>
            <a:chOff x="9497331" y="321689"/>
            <a:chExt cx="4114800" cy="5409965"/>
          </a:xfrm>
        </p:grpSpPr>
        <p:sp>
          <p:nvSpPr>
            <p:cNvPr id="75" name="Rounded Rectangle 74"/>
            <p:cNvSpPr/>
            <p:nvPr/>
          </p:nvSpPr>
          <p:spPr>
            <a:xfrm>
              <a:off x="9497331" y="1035370"/>
              <a:ext cx="4114800" cy="4696284"/>
            </a:xfrm>
            <a:prstGeom prst="roundRect">
              <a:avLst>
                <a:gd name="adj" fmla="val 6132"/>
              </a:avLst>
            </a:prstGeom>
            <a:solidFill>
              <a:srgbClr val="0E17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TextBox 54"/>
            <p:cNvSpPr txBox="1"/>
            <p:nvPr/>
          </p:nvSpPr>
          <p:spPr>
            <a:xfrm>
              <a:off x="9867477" y="321689"/>
              <a:ext cx="3428998" cy="732886"/>
            </a:xfrm>
            <a:prstGeom prst="rect">
              <a:avLst/>
            </a:prstGeom>
            <a:noFill/>
            <a:effectLst/>
          </p:spPr>
          <p:txBody>
            <a:bodyPr wrap="square" lIns="130622" tIns="65311" rIns="130622" bIns="65311" rtlCol="0">
              <a:spAutoFit/>
            </a:bodyPr>
            <a:lstStyle/>
            <a:p>
              <a:pPr algn="ctr"/>
              <a:r>
                <a:rPr lang="en-US" sz="2000" b="1" dirty="0">
                  <a:solidFill>
                    <a:schemeClr val="accent3">
                      <a:lumMod val="50000"/>
                    </a:schemeClr>
                  </a:solidFill>
                  <a:latin typeface="Gill Sans Light"/>
                  <a:ea typeface="Microsoft JhengHei" panose="020B0604030504040204" pitchFamily="34" charset="-120"/>
                  <a:cs typeface="Gill Sans Light"/>
                </a:rPr>
                <a:t>Computation</a:t>
              </a:r>
            </a:p>
          </p:txBody>
        </p:sp>
      </p:grpSp>
      <p:sp>
        <p:nvSpPr>
          <p:cNvPr id="74" name="Rounded Rectangle 73"/>
          <p:cNvSpPr/>
          <p:nvPr/>
        </p:nvSpPr>
        <p:spPr>
          <a:xfrm>
            <a:off x="3932493" y="1452218"/>
            <a:ext cx="2137616" cy="2817403"/>
          </a:xfrm>
          <a:prstGeom prst="roundRect">
            <a:avLst/>
          </a:prstGeom>
          <a:solidFill>
            <a:srgbClr val="20268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 tIns="32004" rIns="64008" bIns="32004" rtlCol="0" anchor="ctr"/>
          <a:lstStyle/>
          <a:p>
            <a:pPr algn="ctr"/>
            <a:endParaRPr lang="en-US">
              <a:latin typeface="Gill Sans Light"/>
              <a:cs typeface="Gill Sans Light"/>
            </a:endParaRPr>
          </a:p>
        </p:txBody>
      </p:sp>
      <p:grpSp>
        <p:nvGrpSpPr>
          <p:cNvPr id="45" name="Group 44"/>
          <p:cNvGrpSpPr/>
          <p:nvPr/>
        </p:nvGrpSpPr>
        <p:grpSpPr>
          <a:xfrm>
            <a:off x="467654" y="1014844"/>
            <a:ext cx="3464841" cy="3254777"/>
            <a:chOff x="533400" y="306318"/>
            <a:chExt cx="5543745" cy="5425336"/>
          </a:xfrm>
        </p:grpSpPr>
        <p:sp>
          <p:nvSpPr>
            <p:cNvPr id="20" name="Rounded Rectangle 19"/>
            <p:cNvSpPr/>
            <p:nvPr/>
          </p:nvSpPr>
          <p:spPr>
            <a:xfrm>
              <a:off x="533400" y="1035370"/>
              <a:ext cx="5543745" cy="4696284"/>
            </a:xfrm>
            <a:prstGeom prst="roundRect">
              <a:avLst>
                <a:gd name="adj" fmla="val 2843"/>
              </a:avLst>
            </a:prstGeom>
            <a:solidFill>
              <a:srgbClr val="F293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3" name="TextBox 52"/>
            <p:cNvSpPr txBox="1"/>
            <p:nvPr/>
          </p:nvSpPr>
          <p:spPr>
            <a:xfrm>
              <a:off x="1616557" y="306318"/>
              <a:ext cx="3386652" cy="732886"/>
            </a:xfrm>
            <a:prstGeom prst="rect">
              <a:avLst/>
            </a:prstGeom>
            <a:noFill/>
            <a:effectLst/>
          </p:spPr>
          <p:txBody>
            <a:bodyPr wrap="square" lIns="130622" tIns="65311" rIns="130622" bIns="65311" rtlCol="0">
              <a:spAutoFit/>
            </a:bodyPr>
            <a:lstStyle/>
            <a:p>
              <a:pPr algn="ctr"/>
              <a:r>
                <a:rPr lang="en-US" sz="2000" b="1" dirty="0">
                  <a:solidFill>
                    <a:srgbClr val="FF0000"/>
                  </a:solidFill>
                  <a:latin typeface="Gill Sans Light"/>
                  <a:ea typeface="Microsoft JhengHei" panose="020B0604030504040204" pitchFamily="34" charset="-120"/>
                  <a:cs typeface="Gill Sans Light"/>
                </a:rPr>
                <a:t>Storage</a:t>
              </a:r>
              <a:endParaRPr lang="en-US" b="1" dirty="0">
                <a:solidFill>
                  <a:srgbClr val="FF0000"/>
                </a:solidFill>
                <a:latin typeface="Gill Sans Light"/>
                <a:ea typeface="Microsoft JhengHei" panose="020B0604030504040204" pitchFamily="34" charset="-120"/>
                <a:cs typeface="Gill Sans Light"/>
              </a:endParaRPr>
            </a:p>
          </p:txBody>
        </p:sp>
      </p:grpSp>
      <p:grpSp>
        <p:nvGrpSpPr>
          <p:cNvPr id="141" name="Group 140"/>
          <p:cNvGrpSpPr/>
          <p:nvPr/>
        </p:nvGrpSpPr>
        <p:grpSpPr>
          <a:xfrm>
            <a:off x="3302608" y="2014380"/>
            <a:ext cx="2807038" cy="1544971"/>
            <a:chOff x="4565288" y="2312726"/>
            <a:chExt cx="4491260" cy="1853965"/>
          </a:xfrm>
        </p:grpSpPr>
        <p:cxnSp>
          <p:nvCxnSpPr>
            <p:cNvPr id="36" name="Straight Arrow Connector 35"/>
            <p:cNvCxnSpPr/>
            <p:nvPr/>
          </p:nvCxnSpPr>
          <p:spPr>
            <a:xfrm>
              <a:off x="4565288" y="2312725"/>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4565288" y="2867489"/>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4565288" y="4166691"/>
              <a:ext cx="449126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4" name="TextBox 23"/>
          <p:cNvSpPr txBox="1"/>
          <p:nvPr/>
        </p:nvSpPr>
        <p:spPr>
          <a:xfrm>
            <a:off x="558349" y="2653333"/>
            <a:ext cx="597892" cy="353939"/>
          </a:xfrm>
          <a:prstGeom prst="rect">
            <a:avLst/>
          </a:prstGeom>
          <a:noFill/>
          <a:effectLst/>
        </p:spPr>
        <p:txBody>
          <a:bodyPr wrap="none" lIns="91435" tIns="45718" rIns="91435" bIns="45718" rtlCol="0">
            <a:spAutoFit/>
          </a:bodyPr>
          <a:lstStyle/>
          <a:p>
            <a:pPr algn="ctr"/>
            <a:r>
              <a:rPr lang="en-US" sz="1700" dirty="0">
                <a:latin typeface="Gill Sans Light"/>
                <a:ea typeface="Microsoft JhengHei" panose="020B0604030504040204" pitchFamily="34" charset="-120"/>
                <a:cs typeface="Gill Sans Light"/>
              </a:rPr>
              <a:t>Data</a:t>
            </a:r>
          </a:p>
        </p:txBody>
      </p:sp>
      <p:cxnSp>
        <p:nvCxnSpPr>
          <p:cNvPr id="27" name="Straight Arrow Connector 26"/>
          <p:cNvCxnSpPr>
            <a:endCxn id="28" idx="1"/>
          </p:cNvCxnSpPr>
          <p:nvPr/>
        </p:nvCxnSpPr>
        <p:spPr>
          <a:xfrm>
            <a:off x="1180181" y="2884453"/>
            <a:ext cx="413181" cy="2522"/>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593362" y="2416640"/>
            <a:ext cx="1024461" cy="940675"/>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200" dirty="0">
                <a:solidFill>
                  <a:srgbClr val="000000"/>
                </a:solidFill>
                <a:latin typeface="Gill Sans Light"/>
                <a:ea typeface="Microsoft JhengHei" panose="020B0604030504040204" pitchFamily="34" charset="-120"/>
                <a:cs typeface="Gill Sans Light"/>
              </a:rPr>
              <a:t>Distributed Data Storage</a:t>
            </a:r>
          </a:p>
        </p:txBody>
      </p:sp>
      <p:cxnSp>
        <p:nvCxnSpPr>
          <p:cNvPr id="31" name="Straight Arrow Connector 30"/>
          <p:cNvCxnSpPr>
            <a:stCxn id="28" idx="3"/>
          </p:cNvCxnSpPr>
          <p:nvPr/>
        </p:nvCxnSpPr>
        <p:spPr>
          <a:xfrm flipV="1">
            <a:off x="2617823" y="2476682"/>
            <a:ext cx="429455" cy="41029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a:endCxn id="11" idx="3"/>
          </p:cNvCxnSpPr>
          <p:nvPr/>
        </p:nvCxnSpPr>
        <p:spPr>
          <a:xfrm flipV="1">
            <a:off x="2617821" y="2111367"/>
            <a:ext cx="467050" cy="7756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3"/>
          </p:cNvCxnSpPr>
          <p:nvPr/>
        </p:nvCxnSpPr>
        <p:spPr>
          <a:xfrm>
            <a:off x="2617823" y="2886976"/>
            <a:ext cx="429455" cy="67237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17494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49" idx="1"/>
          </p:cNvCxnSpPr>
          <p:nvPr/>
        </p:nvCxnSpPr>
        <p:spPr>
          <a:xfrm>
            <a:off x="6364979" y="2014378"/>
            <a:ext cx="1008034" cy="85341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9" idx="1"/>
          </p:cNvCxnSpPr>
          <p:nvPr/>
        </p:nvCxnSpPr>
        <p:spPr>
          <a:xfrm>
            <a:off x="6364979" y="2476682"/>
            <a:ext cx="1008034" cy="3911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373013" y="2355301"/>
            <a:ext cx="1217142" cy="102499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n-US" sz="1400" dirty="0">
                <a:solidFill>
                  <a:schemeClr val="tx1"/>
                </a:solidFill>
                <a:latin typeface="Gill Sans Light"/>
                <a:ea typeface="Microsoft JhengHei" panose="020B0604030504040204" pitchFamily="34" charset="-120"/>
                <a:cs typeface="Gill Sans Light"/>
              </a:rPr>
              <a:t>Aggregator</a:t>
            </a:r>
          </a:p>
        </p:txBody>
      </p:sp>
      <p:cxnSp>
        <p:nvCxnSpPr>
          <p:cNvPr id="50" name="Straight Arrow Connector 49"/>
          <p:cNvCxnSpPr>
            <a:endCxn id="49" idx="1"/>
          </p:cNvCxnSpPr>
          <p:nvPr/>
        </p:nvCxnSpPr>
        <p:spPr>
          <a:xfrm flipV="1">
            <a:off x="6364979" y="2867796"/>
            <a:ext cx="1008034" cy="69155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667299" y="2344336"/>
            <a:ext cx="376141" cy="1082556"/>
            <a:chOff x="2688102" y="2715584"/>
            <a:chExt cx="376141" cy="1082556"/>
          </a:xfrm>
        </p:grpSpPr>
        <p:sp>
          <p:nvSpPr>
            <p:cNvPr id="64" name="Rectangle 63"/>
            <p:cNvSpPr/>
            <p:nvPr/>
          </p:nvSpPr>
          <p:spPr>
            <a:xfrm>
              <a:off x="2688102"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5" name="Rectangle 64"/>
            <p:cNvSpPr/>
            <p:nvPr/>
          </p:nvSpPr>
          <p:spPr>
            <a:xfrm>
              <a:off x="2738670" y="300050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66" name="Rectangle 65"/>
            <p:cNvSpPr/>
            <p:nvPr/>
          </p:nvSpPr>
          <p:spPr>
            <a:xfrm>
              <a:off x="2688102" y="3533450"/>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cxnSp>
        <p:nvCxnSpPr>
          <p:cNvPr id="129" name="Straight Connector 128"/>
          <p:cNvCxnSpPr/>
          <p:nvPr/>
        </p:nvCxnSpPr>
        <p:spPr>
          <a:xfrm>
            <a:off x="6237312" y="2791939"/>
            <a:ext cx="0" cy="372989"/>
          </a:xfrm>
          <a:prstGeom prst="line">
            <a:avLst/>
          </a:prstGeom>
          <a:ln w="28575" cmpd="sng">
            <a:solidFill>
              <a:schemeClr val="tx1">
                <a:lumMod val="65000"/>
                <a:lumOff val="35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640087" y="2165278"/>
            <a:ext cx="327097" cy="1264392"/>
            <a:chOff x="6660890" y="2536526"/>
            <a:chExt cx="327097" cy="1264392"/>
          </a:xfrm>
        </p:grpSpPr>
        <p:sp>
          <p:nvSpPr>
            <p:cNvPr id="71" name="Rectangle 70"/>
            <p:cNvSpPr/>
            <p:nvPr/>
          </p:nvSpPr>
          <p:spPr>
            <a:xfrm>
              <a:off x="6662414" y="3536228"/>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2" name="Rectangle 71"/>
            <p:cNvSpPr/>
            <p:nvPr/>
          </p:nvSpPr>
          <p:spPr>
            <a:xfrm>
              <a:off x="6660890" y="2949945"/>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73" name="Rectangle 72"/>
            <p:cNvSpPr/>
            <p:nvPr/>
          </p:nvSpPr>
          <p:spPr>
            <a:xfrm>
              <a:off x="6662414" y="2536526"/>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91435" tIns="45718" rIns="91435" bIns="45718"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11" name="Oval 10"/>
          <p:cNvSpPr>
            <a:spLocks noChangeAspect="1"/>
          </p:cNvSpPr>
          <p:nvPr/>
        </p:nvSpPr>
        <p:spPr>
          <a:xfrm>
            <a:off x="3047278" y="187721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76" name="Oval 75"/>
          <p:cNvSpPr>
            <a:spLocks noChangeAspect="1"/>
          </p:cNvSpPr>
          <p:nvPr/>
        </p:nvSpPr>
        <p:spPr>
          <a:xfrm>
            <a:off x="3071320" y="2362010"/>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78" name="Oval 77"/>
          <p:cNvSpPr>
            <a:spLocks noChangeAspect="1"/>
          </p:cNvSpPr>
          <p:nvPr/>
        </p:nvSpPr>
        <p:spPr>
          <a:xfrm>
            <a:off x="6116537" y="1890958"/>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1</a:t>
            </a:r>
          </a:p>
        </p:txBody>
      </p:sp>
      <p:sp>
        <p:nvSpPr>
          <p:cNvPr id="84" name="Oval 83"/>
          <p:cNvSpPr>
            <a:spLocks noChangeAspect="1"/>
          </p:cNvSpPr>
          <p:nvPr/>
        </p:nvSpPr>
        <p:spPr>
          <a:xfrm>
            <a:off x="6116537" y="2345961"/>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2</a:t>
            </a:r>
          </a:p>
        </p:txBody>
      </p:sp>
      <p:sp>
        <p:nvSpPr>
          <p:cNvPr id="85" name="Oval 84"/>
          <p:cNvSpPr>
            <a:spLocks noChangeAspect="1"/>
          </p:cNvSpPr>
          <p:nvPr/>
        </p:nvSpPr>
        <p:spPr>
          <a:xfrm>
            <a:off x="3047278" y="343921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86" name="Oval 85"/>
          <p:cNvSpPr>
            <a:spLocks noChangeAspect="1"/>
          </p:cNvSpPr>
          <p:nvPr/>
        </p:nvSpPr>
        <p:spPr>
          <a:xfrm>
            <a:off x="6108266" y="3454455"/>
            <a:ext cx="256715"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Light"/>
                <a:cs typeface="Gill Sans Light"/>
              </a:rPr>
              <a:t>n</a:t>
            </a:r>
          </a:p>
        </p:txBody>
      </p:sp>
      <p:sp>
        <p:nvSpPr>
          <p:cNvPr id="46" name="Title 1"/>
          <p:cNvSpPr txBox="1">
            <a:spLocks/>
          </p:cNvSpPr>
          <p:nvPr/>
        </p:nvSpPr>
        <p:spPr>
          <a:xfrm>
            <a:off x="0" y="274638"/>
            <a:ext cx="9144000" cy="58313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a:solidFill>
                  <a:srgbClr val="000000"/>
                </a:solidFill>
                <a:latin typeface="Gill Sans Light"/>
                <a:cs typeface="Gill Sans Light"/>
              </a:rPr>
              <a:t>Large-scale Distributed Machine Learning Systems</a:t>
            </a:r>
            <a:endParaRPr lang="en-US" sz="2800" dirty="0">
              <a:solidFill>
                <a:srgbClr val="0000FF"/>
              </a:solidFill>
              <a:latin typeface="Gill Sans Light"/>
              <a:cs typeface="Gill Sans Light"/>
            </a:endParaRPr>
          </a:p>
        </p:txBody>
      </p:sp>
      <p:cxnSp>
        <p:nvCxnSpPr>
          <p:cNvPr id="57" name="Elbow Connector 56"/>
          <p:cNvCxnSpPr/>
          <p:nvPr/>
        </p:nvCxnSpPr>
        <p:spPr>
          <a:xfrm rot="5400000" flipH="1">
            <a:off x="5032097" y="483572"/>
            <a:ext cx="22978" cy="5875994"/>
          </a:xfrm>
          <a:prstGeom prst="bentConnector3">
            <a:avLst>
              <a:gd name="adj1" fmla="val -2396682"/>
            </a:avLst>
          </a:prstGeom>
          <a:ln>
            <a:solidFill>
              <a:srgbClr val="000000"/>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3944277" y="1379791"/>
            <a:ext cx="2086874" cy="2889828"/>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Light"/>
              <a:cs typeface="Gill Sans Light"/>
            </a:endParaRPr>
          </a:p>
        </p:txBody>
      </p:sp>
      <p:sp>
        <p:nvSpPr>
          <p:cNvPr id="51" name="TextBox 50"/>
          <p:cNvSpPr txBox="1"/>
          <p:nvPr/>
        </p:nvSpPr>
        <p:spPr>
          <a:xfrm>
            <a:off x="4352657" y="2639938"/>
            <a:ext cx="1199949" cy="439674"/>
          </a:xfrm>
          <a:prstGeom prst="rect">
            <a:avLst/>
          </a:prstGeom>
          <a:noFill/>
          <a:ln>
            <a:noFill/>
          </a:ln>
          <a:effectLst/>
        </p:spPr>
        <p:txBody>
          <a:bodyPr wrap="none" lIns="130622" tIns="65311" rIns="130622" bIns="65311" rtlCol="0">
            <a:spAutoFit/>
          </a:bodyPr>
          <a:lstStyle/>
          <a:p>
            <a:pPr algn="ctr"/>
            <a:r>
              <a:rPr lang="en-US" sz="2000" dirty="0">
                <a:solidFill>
                  <a:sysClr val="windowText" lastClr="000000"/>
                </a:solidFill>
                <a:latin typeface="Gill Sans Light"/>
                <a:ea typeface="Microsoft JhengHei" panose="020B0604030504040204" pitchFamily="34" charset="-120"/>
                <a:cs typeface="Gill Sans Light"/>
              </a:rPr>
              <a:t>Network</a:t>
            </a:r>
          </a:p>
        </p:txBody>
      </p:sp>
      <p:sp>
        <p:nvSpPr>
          <p:cNvPr id="54" name="TextBox 53"/>
          <p:cNvSpPr txBox="1"/>
          <p:nvPr/>
        </p:nvSpPr>
        <p:spPr>
          <a:xfrm>
            <a:off x="3815898" y="1024065"/>
            <a:ext cx="2358083" cy="400105"/>
          </a:xfrm>
          <a:prstGeom prst="rect">
            <a:avLst/>
          </a:prstGeom>
          <a:noFill/>
          <a:effectLst/>
        </p:spPr>
        <p:txBody>
          <a:bodyPr wrap="square" lIns="91435" tIns="45718" rIns="91435" bIns="45718" rtlCol="0">
            <a:spAutoFit/>
          </a:bodyPr>
          <a:lstStyle/>
          <a:p>
            <a:pPr algn="ctr"/>
            <a:r>
              <a:rPr lang="en-US" sz="2000" b="1" dirty="0">
                <a:solidFill>
                  <a:srgbClr val="0070C0"/>
                </a:solidFill>
                <a:latin typeface="Gill Sans Light"/>
                <a:ea typeface="Microsoft JhengHei" panose="020B0604030504040204" pitchFamily="34" charset="-120"/>
                <a:cs typeface="Gill Sans Light"/>
              </a:rPr>
              <a:t>Communication</a:t>
            </a:r>
          </a:p>
        </p:txBody>
      </p:sp>
      <p:grpSp>
        <p:nvGrpSpPr>
          <p:cNvPr id="7" name="Group 6"/>
          <p:cNvGrpSpPr/>
          <p:nvPr/>
        </p:nvGrpSpPr>
        <p:grpSpPr>
          <a:xfrm>
            <a:off x="3754357" y="1886341"/>
            <a:ext cx="427261" cy="1788428"/>
            <a:chOff x="3775160" y="2257589"/>
            <a:chExt cx="427261" cy="1788428"/>
          </a:xfrm>
        </p:grpSpPr>
        <p:sp>
          <p:nvSpPr>
            <p:cNvPr id="52" name="Rectangle 51"/>
            <p:cNvSpPr/>
            <p:nvPr/>
          </p:nvSpPr>
          <p:spPr>
            <a:xfrm>
              <a:off x="3775160" y="3781327"/>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6" name="Rectangle 55"/>
            <p:cNvSpPr/>
            <p:nvPr/>
          </p:nvSpPr>
          <p:spPr>
            <a:xfrm>
              <a:off x="3804564" y="2715584"/>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8" name="Rectangle 57"/>
            <p:cNvSpPr/>
            <p:nvPr/>
          </p:nvSpPr>
          <p:spPr>
            <a:xfrm>
              <a:off x="3876848" y="2257589"/>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grpSp>
      <p:sp>
        <p:nvSpPr>
          <p:cNvPr id="70" name="Rectangle 69"/>
          <p:cNvSpPr/>
          <p:nvPr/>
        </p:nvSpPr>
        <p:spPr>
          <a:xfrm>
            <a:off x="5277143" y="3891903"/>
            <a:ext cx="325573" cy="264690"/>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r>
              <a:rPr lang="el-GR" sz="1700" b="1" dirty="0">
                <a:solidFill>
                  <a:srgbClr val="FFFFFF"/>
                </a:solidFill>
                <a:latin typeface="Gill Sans Light"/>
                <a:ea typeface="Microsoft JhengHei" panose="020B0604030504040204" pitchFamily="34" charset="-120"/>
                <a:cs typeface="Gill Sans Light"/>
              </a:rPr>
              <a:t>Δ</a:t>
            </a:r>
            <a:endParaRPr lang="en-US" sz="1700" b="1" dirty="0">
              <a:solidFill>
                <a:srgbClr val="FFFFFF"/>
              </a:solidFill>
              <a:latin typeface="Gill Sans Light"/>
              <a:ea typeface="Microsoft JhengHei" panose="020B0604030504040204" pitchFamily="34" charset="-120"/>
              <a:cs typeface="Gill Sans Light"/>
            </a:endParaRPr>
          </a:p>
        </p:txBody>
      </p:sp>
      <p:sp>
        <p:nvSpPr>
          <p:cNvPr id="59" name="Rectangle 58"/>
          <p:cNvSpPr/>
          <p:nvPr/>
        </p:nvSpPr>
        <p:spPr>
          <a:xfrm>
            <a:off x="-45474" y="4667553"/>
            <a:ext cx="7599662" cy="2197217"/>
          </a:xfrm>
          <a:prstGeom prst="rect">
            <a:avLst/>
          </a:prstGeom>
          <a:solidFill>
            <a:srgbClr val="000000"/>
          </a:solidFill>
        </p:spPr>
        <p:txBody>
          <a:bodyPr wrap="square">
            <a:spAutoFit/>
          </a:bodyPr>
          <a:lstStyle/>
          <a:p>
            <a:pPr algn="ctr"/>
            <a:r>
              <a:rPr lang="en-US" sz="2800" i="1" dirty="0">
                <a:solidFill>
                  <a:schemeClr val="bg1"/>
                </a:solidFill>
                <a:latin typeface="Gill Sans Light"/>
                <a:cs typeface="Gill Sans Light"/>
              </a:rPr>
              <a:t>“The scale and complexity of modern Web services make it </a:t>
            </a:r>
            <a:r>
              <a:rPr lang="en-US" sz="2800" b="1" i="1" dirty="0">
                <a:solidFill>
                  <a:schemeClr val="bg1"/>
                </a:solidFill>
                <a:latin typeface="Gill Sans Light"/>
                <a:cs typeface="Gill Sans Light"/>
              </a:rPr>
              <a:t>infeasible </a:t>
            </a:r>
            <a:r>
              <a:rPr lang="en-US" sz="2800" i="1" dirty="0">
                <a:solidFill>
                  <a:schemeClr val="bg1"/>
                </a:solidFill>
                <a:latin typeface="Gill Sans Light"/>
                <a:cs typeface="Gill Sans Light"/>
              </a:rPr>
              <a:t>to eliminate all latency variability.</a:t>
            </a:r>
            <a:r>
              <a:rPr lang="en-US" sz="2800" i="1" dirty="0" smtClean="0">
                <a:solidFill>
                  <a:schemeClr val="bg1"/>
                </a:solidFill>
                <a:latin typeface="Gill Sans Light"/>
                <a:cs typeface="Gill Sans Light"/>
              </a:rPr>
              <a:t>”</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p>
          <a:p>
            <a:pPr algn="ctr"/>
            <a:r>
              <a:rPr lang="en-US" sz="2800" i="1" dirty="0">
                <a:solidFill>
                  <a:schemeClr val="bg1"/>
                </a:solidFill>
                <a:latin typeface="Gill Sans Light"/>
                <a:cs typeface="Gill Sans Light"/>
              </a:rPr>
              <a:t> </a:t>
            </a:r>
            <a:r>
              <a:rPr lang="en-US" sz="2800" i="1" dirty="0" smtClean="0">
                <a:solidFill>
                  <a:schemeClr val="bg1"/>
                </a:solidFill>
                <a:latin typeface="Gill Sans Light"/>
                <a:cs typeface="Gill Sans Light"/>
              </a:rPr>
              <a:t>                              </a:t>
            </a:r>
            <a:r>
              <a:rPr lang="en-US" sz="2800" dirty="0" smtClean="0">
                <a:solidFill>
                  <a:schemeClr val="bg1"/>
                </a:solidFill>
                <a:latin typeface="Gill Sans Light"/>
                <a:cs typeface="Gill Sans Light"/>
              </a:rPr>
              <a:t>Jeff </a:t>
            </a:r>
            <a:r>
              <a:rPr lang="en-US" sz="2800" dirty="0">
                <a:solidFill>
                  <a:schemeClr val="bg1"/>
                </a:solidFill>
                <a:latin typeface="Gill Sans Light"/>
                <a:cs typeface="Gill Sans Light"/>
              </a:rPr>
              <a:t>Dean, Google.</a:t>
            </a:r>
          </a:p>
        </p:txBody>
      </p:sp>
      <p:pic>
        <p:nvPicPr>
          <p:cNvPr id="2" name="Picture 1" descr="Jeff-Dean-3-1200x566.gif"/>
          <p:cNvPicPr>
            <a:picLocks noChangeAspect="1"/>
          </p:cNvPicPr>
          <p:nvPr/>
        </p:nvPicPr>
        <p:blipFill rotWithShape="1">
          <a:blip r:embed="rId3">
            <a:extLst>
              <a:ext uri="{28A0092B-C50C-407E-A947-70E740481C1C}">
                <a14:useLocalDpi xmlns:a14="http://schemas.microsoft.com/office/drawing/2010/main" val="0"/>
              </a:ext>
            </a:extLst>
          </a:blip>
          <a:srcRect l="31045" r="32481"/>
          <a:stretch/>
        </p:blipFill>
        <p:spPr>
          <a:xfrm>
            <a:off x="7406728" y="4658087"/>
            <a:ext cx="1711463" cy="2213210"/>
          </a:xfrm>
          <a:prstGeom prst="rect">
            <a:avLst/>
          </a:prstGeom>
        </p:spPr>
      </p:pic>
    </p:spTree>
    <p:extLst>
      <p:ext uri="{BB962C8B-B14F-4D97-AF65-F5344CB8AC3E}">
        <p14:creationId xmlns:p14="http://schemas.microsoft.com/office/powerpoint/2010/main" val="2166957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 calcmode="lin" valueType="num">
                                      <p:cBhvr additive="base">
                                        <p:cTn id="23" dur="500" fill="hold"/>
                                        <p:tgtEl>
                                          <p:spTgt spid="59"/>
                                        </p:tgtEl>
                                        <p:attrNameLst>
                                          <p:attrName>ppt_x</p:attrName>
                                        </p:attrNameLst>
                                      </p:cBhvr>
                                      <p:tavLst>
                                        <p:tav tm="0">
                                          <p:val>
                                            <p:strVal val="#ppt_x"/>
                                          </p:val>
                                        </p:tav>
                                        <p:tav tm="100000">
                                          <p:val>
                                            <p:strVal val="#ppt_x"/>
                                          </p:val>
                                        </p:tav>
                                      </p:tavLst>
                                    </p:anim>
                                    <p:anim calcmode="lin" valueType="num">
                                      <p:cBhvr additive="base">
                                        <p:cTn id="24" dur="500" fill="hold"/>
                                        <p:tgtEl>
                                          <p:spTgt spid="59"/>
                                        </p:tgtEl>
                                        <p:attrNameLst>
                                          <p:attrName>ppt_y</p:attrName>
                                        </p:attrNameLst>
                                      </p:cBhvr>
                                      <p:tavLst>
                                        <p:tav tm="0">
                                          <p:val>
                                            <p:strVal val="1+#ppt_h/2"/>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5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Stragglers</a:t>
            </a:r>
            <a:endParaRPr lang="en-US" sz="4400" dirty="0">
              <a:latin typeface="Gill Sans Light"/>
              <a:cs typeface="Gill Sans Light"/>
            </a:endParaRPr>
          </a:p>
        </p:txBody>
      </p:sp>
      <p:sp>
        <p:nvSpPr>
          <p:cNvPr id="5" name="TextBox 4"/>
          <p:cNvSpPr txBox="1"/>
          <p:nvPr/>
        </p:nvSpPr>
        <p:spPr>
          <a:xfrm>
            <a:off x="201823" y="1468249"/>
            <a:ext cx="8979657" cy="4524315"/>
          </a:xfrm>
          <a:prstGeom prst="rect">
            <a:avLst/>
          </a:prstGeom>
          <a:noFill/>
        </p:spPr>
        <p:txBody>
          <a:bodyPr wrap="square" rtlCol="0">
            <a:spAutoFit/>
          </a:bodyPr>
          <a:lstStyle/>
          <a:p>
            <a:pPr marL="342900" indent="-342900">
              <a:buFont typeface="Arial"/>
              <a:buChar char="•"/>
            </a:pPr>
            <a:r>
              <a:rPr lang="en-US" sz="2700" dirty="0" smtClean="0">
                <a:solidFill>
                  <a:srgbClr val="000000"/>
                </a:solidFill>
                <a:latin typeface="Gill Sans Light"/>
                <a:cs typeface="Gill Sans Light"/>
              </a:rPr>
              <a:t>Ideal compute time per node ~ O(</a:t>
            </a:r>
            <a:r>
              <a:rPr lang="en-US" sz="2700" dirty="0" err="1" smtClean="0">
                <a:solidFill>
                  <a:srgbClr val="000000"/>
                </a:solidFill>
                <a:latin typeface="Gill Sans Light"/>
                <a:cs typeface="Gill Sans Light"/>
              </a:rPr>
              <a:t>total_time</a:t>
            </a:r>
            <a:r>
              <a:rPr lang="en-US" sz="2700" dirty="0" smtClean="0">
                <a:solidFill>
                  <a:srgbClr val="000000"/>
                </a:solidFill>
                <a:latin typeface="Gill Sans Light"/>
                <a:cs typeface="Gill Sans Light"/>
              </a:rPr>
              <a:t>/P)</a:t>
            </a:r>
          </a:p>
          <a:p>
            <a:pPr marL="342900" indent="-342900">
              <a:buFont typeface="Arial"/>
              <a:buChar char="•"/>
            </a:pPr>
            <a:r>
              <a:rPr lang="en-US" sz="2700" dirty="0" smtClean="0">
                <a:solidFill>
                  <a:srgbClr val="000000"/>
                </a:solidFill>
                <a:latin typeface="Gill Sans Light"/>
                <a:cs typeface="Gill Sans Light"/>
              </a:rPr>
              <a:t>But there is a lot of randomness:</a:t>
            </a:r>
          </a:p>
          <a:p>
            <a:pPr marL="914400" lvl="1" indent="-457200">
              <a:buFontTx/>
              <a:buChar char="-"/>
            </a:pPr>
            <a:r>
              <a:rPr lang="en-US" sz="2400" dirty="0" smtClean="0">
                <a:solidFill>
                  <a:srgbClr val="000000"/>
                </a:solidFill>
                <a:latin typeface="Gill Sans Light"/>
                <a:cs typeface="Gill Sans Light"/>
              </a:rPr>
              <a:t>Network/</a:t>
            </a:r>
            <a:r>
              <a:rPr lang="en-US" sz="2400" dirty="0" err="1" smtClean="0">
                <a:solidFill>
                  <a:srgbClr val="000000"/>
                </a:solidFill>
                <a:latin typeface="Gill Sans Light"/>
                <a:cs typeface="Gill Sans Light"/>
              </a:rPr>
              <a:t>Comm</a:t>
            </a:r>
            <a:r>
              <a:rPr lang="en-US" sz="2400" dirty="0" smtClean="0">
                <a:solidFill>
                  <a:srgbClr val="000000"/>
                </a:solidFill>
                <a:latin typeface="Gill Sans Light"/>
                <a:cs typeface="Gill Sans Light"/>
              </a:rPr>
              <a:t> Delays</a:t>
            </a:r>
          </a:p>
          <a:p>
            <a:pPr marL="914400" lvl="1" indent="-457200">
              <a:buFontTx/>
              <a:buChar char="-"/>
            </a:pPr>
            <a:r>
              <a:rPr lang="en-US" sz="2400" dirty="0" smtClean="0">
                <a:solidFill>
                  <a:srgbClr val="000000"/>
                </a:solidFill>
                <a:latin typeface="Gill Sans Light"/>
                <a:cs typeface="Gill Sans Light"/>
              </a:rPr>
              <a:t>Node/HW Failures</a:t>
            </a:r>
          </a:p>
          <a:p>
            <a:pPr marL="914400" lvl="1" indent="-457200">
              <a:buFontTx/>
              <a:buChar char="-"/>
            </a:pPr>
            <a:r>
              <a:rPr lang="en-US" sz="2400" dirty="0" smtClean="0">
                <a:solidFill>
                  <a:srgbClr val="000000"/>
                </a:solidFill>
                <a:latin typeface="Gill Sans Light"/>
                <a:cs typeface="Gill Sans Light"/>
              </a:rPr>
              <a:t>Resource Sharing</a:t>
            </a:r>
          </a:p>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What if time per node is a random variable:</a:t>
            </a:r>
          </a:p>
          <a:p>
            <a:pPr lvl="1"/>
            <a:r>
              <a:rPr lang="en-US" sz="2700" dirty="0" smtClean="0">
                <a:solidFill>
                  <a:srgbClr val="000000"/>
                </a:solidFill>
                <a:latin typeface="Gill Sans Light"/>
                <a:cs typeface="Gill Sans Light"/>
              </a:rPr>
              <a:t>			X = constant +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a:t>
            </a:r>
            <a:r>
              <a:rPr lang="el-GR" sz="2700" dirty="0" smtClean="0">
                <a:solidFill>
                  <a:srgbClr val="000000"/>
                </a:solidFill>
                <a:latin typeface="Gill Sans Light"/>
                <a:cs typeface="Gill Sans Light"/>
              </a:rPr>
              <a:t>λ)</a:t>
            </a:r>
            <a:endParaRPr lang="en-US" sz="2700" dirty="0" smtClean="0">
              <a:solidFill>
                <a:srgbClr val="000000"/>
              </a:solidFill>
              <a:latin typeface="Gill Sans Light"/>
              <a:cs typeface="Gill Sans Light"/>
            </a:endParaRP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33839" y="5001818"/>
            <a:ext cx="5281916" cy="1874639"/>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Lemma:</a:t>
            </a:r>
          </a:p>
          <a:p>
            <a:pPr algn="ctr"/>
            <a:endParaRPr lang="en-US" sz="3200" dirty="0" smtClean="0">
              <a:solidFill>
                <a:schemeClr val="bg1"/>
              </a:solidFill>
              <a:latin typeface="Gill Sans Light"/>
              <a:cs typeface="Gill Sans Light"/>
            </a:endParaRPr>
          </a:p>
          <a:p>
            <a:pPr algn="ctr"/>
            <a:endParaRPr lang="en-US" sz="3200" dirty="0">
              <a:solidFill>
                <a:schemeClr val="bg1"/>
              </a:solidFill>
              <a:latin typeface="Gill Sans Light"/>
              <a:cs typeface="Gill Sans Light"/>
            </a:endParaRPr>
          </a:p>
          <a:p>
            <a:pPr algn="ctr"/>
            <a:endParaRPr lang="en-US" sz="3200" dirty="0" smtClean="0">
              <a:solidFill>
                <a:schemeClr val="bg1"/>
              </a:solidFill>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38" y="5321416"/>
            <a:ext cx="4889500" cy="1371600"/>
          </a:xfrm>
          <a:prstGeom prst="rect">
            <a:avLst/>
          </a:prstGeom>
        </p:spPr>
      </p:pic>
      <p:sp>
        <p:nvSpPr>
          <p:cNvPr id="11" name="Rectangle 10"/>
          <p:cNvSpPr/>
          <p:nvPr/>
        </p:nvSpPr>
        <p:spPr>
          <a:xfrm>
            <a:off x="5610097" y="4971313"/>
            <a:ext cx="3456401" cy="1877437"/>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u="sng" dirty="0" smtClean="0">
                <a:solidFill>
                  <a:schemeClr val="bg1"/>
                </a:solidFill>
                <a:latin typeface="Gill Sans Light"/>
                <a:cs typeface="Gill Sans Light"/>
              </a:rPr>
              <a:t>Remark:</a:t>
            </a:r>
          </a:p>
          <a:p>
            <a:pPr algn="ctr"/>
            <a:r>
              <a:rPr lang="en-US" sz="2800" b="1" dirty="0" smtClean="0">
                <a:solidFill>
                  <a:schemeClr val="bg1"/>
                </a:solidFill>
                <a:latin typeface="Gill Sans Light"/>
                <a:cs typeface="Gill Sans Light"/>
              </a:rPr>
              <a:t>Slowest node is </a:t>
            </a:r>
          </a:p>
          <a:p>
            <a:pPr algn="ctr"/>
            <a:r>
              <a:rPr lang="en-US" sz="2800" b="1" dirty="0" smtClean="0">
                <a:solidFill>
                  <a:schemeClr val="bg1"/>
                </a:solidFill>
                <a:latin typeface="Gill Sans Light"/>
                <a:cs typeface="Gill Sans Light"/>
              </a:rPr>
              <a:t>log(n) times slower </a:t>
            </a:r>
          </a:p>
          <a:p>
            <a:pPr algn="ctr"/>
            <a:r>
              <a:rPr lang="en-US" sz="2800" b="1" dirty="0" smtClean="0">
                <a:solidFill>
                  <a:schemeClr val="bg1"/>
                </a:solidFill>
                <a:latin typeface="Gill Sans Light"/>
                <a:cs typeface="Gill Sans Light"/>
              </a:rPr>
              <a:t>than fastest</a:t>
            </a:r>
          </a:p>
        </p:txBody>
      </p:sp>
    </p:spTree>
    <p:extLst>
      <p:ext uri="{BB962C8B-B14F-4D97-AF65-F5344CB8AC3E}">
        <p14:creationId xmlns:p14="http://schemas.microsoft.com/office/powerpoint/2010/main" val="3006773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xp_tim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34" y="1825041"/>
            <a:ext cx="6973455" cy="5010727"/>
          </a:xfrm>
          <a:prstGeom prst="rect">
            <a:avLst/>
          </a:prstGeom>
        </p:spPr>
      </p:pic>
      <p:sp>
        <p:nvSpPr>
          <p:cNvPr id="10" name="Rectangle 9"/>
          <p:cNvSpPr/>
          <p:nvPr/>
        </p:nvSpPr>
        <p:spPr>
          <a:xfrm>
            <a:off x="0" y="258695"/>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Simulation</a:t>
            </a:r>
            <a:endParaRPr lang="en-US" sz="4400" dirty="0">
              <a:latin typeface="Gill Sans Light"/>
              <a:cs typeface="Gill Sans Light"/>
            </a:endParaRPr>
          </a:p>
        </p:txBody>
      </p:sp>
      <p:sp>
        <p:nvSpPr>
          <p:cNvPr id="5" name="TextBox 4"/>
          <p:cNvSpPr txBox="1"/>
          <p:nvPr/>
        </p:nvSpPr>
        <p:spPr>
          <a:xfrm>
            <a:off x="189584" y="1168601"/>
            <a:ext cx="8979657" cy="2169825"/>
          </a:xfrm>
          <a:prstGeom prst="rect">
            <a:avLst/>
          </a:prstGeom>
          <a:noFill/>
        </p:spPr>
        <p:txBody>
          <a:bodyPr wrap="square" rtlCol="0">
            <a:spAutoFit/>
          </a:bodyPr>
          <a:lstStyle/>
          <a:p>
            <a:pPr marL="457200" indent="-457200">
              <a:buFont typeface="Arial"/>
              <a:buChar char="•"/>
            </a:pPr>
            <a:endParaRPr lang="en-US" sz="2700" dirty="0" smtClean="0">
              <a:solidFill>
                <a:srgbClr val="000000"/>
              </a:solidFill>
              <a:latin typeface="Gill Sans Light"/>
              <a:cs typeface="Gill Sans Light"/>
            </a:endParaRPr>
          </a:p>
          <a:p>
            <a:pPr marL="457200" indent="-457200">
              <a:buFont typeface="Arial"/>
              <a:buChar char="•"/>
            </a:pPr>
            <a:r>
              <a:rPr lang="en-US" sz="2700" dirty="0" smtClean="0">
                <a:solidFill>
                  <a:srgbClr val="000000"/>
                </a:solidFill>
                <a:latin typeface="Gill Sans Light"/>
                <a:cs typeface="Gill Sans Light"/>
              </a:rPr>
              <a:t>X(t) = 1+ </a:t>
            </a:r>
            <a:r>
              <a:rPr lang="en-US" sz="2700" dirty="0" err="1" smtClean="0">
                <a:solidFill>
                  <a:srgbClr val="000000"/>
                </a:solidFill>
                <a:latin typeface="Gill Sans Light"/>
                <a:cs typeface="Gill Sans Light"/>
              </a:rPr>
              <a:t>Exp</a:t>
            </a:r>
            <a:r>
              <a:rPr lang="en-US" sz="2700" dirty="0" smtClean="0">
                <a:solidFill>
                  <a:srgbClr val="000000"/>
                </a:solidFill>
                <a:latin typeface="Gill Sans Light"/>
                <a:cs typeface="Gill Sans Light"/>
              </a:rPr>
              <a:t>(0.5</a:t>
            </a:r>
            <a:r>
              <a:rPr lang="el-GR" sz="2700" dirty="0" smtClean="0">
                <a:solidFill>
                  <a:srgbClr val="000000"/>
                </a:solidFill>
                <a:latin typeface="Gill Sans Light"/>
                <a:cs typeface="Gill Sans Light"/>
              </a:rPr>
              <a:t>)</a:t>
            </a:r>
            <a:r>
              <a:rPr lang="en-US" sz="2700" dirty="0" smtClean="0">
                <a:solidFill>
                  <a:srgbClr val="000000"/>
                </a:solidFill>
                <a:latin typeface="Gill Sans Light"/>
                <a:cs typeface="Gill Sans Light"/>
              </a:rPr>
              <a:t>, n = 10, 100, 1000, 1000</a:t>
            </a:r>
          </a:p>
          <a:p>
            <a:pPr marL="914400" lvl="1" indent="-457200">
              <a:buFontTx/>
              <a:buChar char="-"/>
            </a:pPr>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a:p>
            <a:pPr lvl="1"/>
            <a:endParaRPr lang="en-US" sz="2700" dirty="0" smtClean="0">
              <a:solidFill>
                <a:srgbClr val="000000"/>
              </a:solidFill>
              <a:latin typeface="Gill Sans Light"/>
              <a:cs typeface="Gill Sans Light"/>
            </a:endParaRPr>
          </a:p>
        </p:txBody>
      </p:sp>
      <p:sp>
        <p:nvSpPr>
          <p:cNvPr id="6" name="Rectangle 5"/>
          <p:cNvSpPr/>
          <p:nvPr/>
        </p:nvSpPr>
        <p:spPr>
          <a:xfrm>
            <a:off x="1325280" y="3338426"/>
            <a:ext cx="5810108" cy="156966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3200" b="1" dirty="0" smtClean="0">
                <a:solidFill>
                  <a:schemeClr val="bg1"/>
                </a:solidFill>
                <a:latin typeface="Gill Sans Light"/>
                <a:cs typeface="Gill Sans Light"/>
              </a:rPr>
              <a:t>Straggler issue: </a:t>
            </a:r>
          </a:p>
          <a:p>
            <a:pPr algn="ctr"/>
            <a:r>
              <a:rPr lang="en-US" sz="3200" b="1" dirty="0" smtClean="0">
                <a:solidFill>
                  <a:schemeClr val="bg1"/>
                </a:solidFill>
                <a:latin typeface="Gill Sans Light"/>
                <a:cs typeface="Gill Sans Light"/>
              </a:rPr>
              <a:t>leads to slower mini-batch SGD implementations</a:t>
            </a:r>
            <a:endParaRPr lang="en-US" sz="3200" dirty="0" smtClean="0">
              <a:solidFill>
                <a:schemeClr val="bg1"/>
              </a:solidFill>
              <a:latin typeface="Gill Sans Light"/>
              <a:cs typeface="Gill Sans Light"/>
            </a:endParaRPr>
          </a:p>
        </p:txBody>
      </p:sp>
    </p:spTree>
    <p:extLst>
      <p:ext uri="{BB962C8B-B14F-4D97-AF65-F5344CB8AC3E}">
        <p14:creationId xmlns:p14="http://schemas.microsoft.com/office/powerpoint/2010/main" val="190979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Bottleneck: </a:t>
            </a:r>
            <a:r>
              <a:rPr lang="en-US" sz="5500" dirty="0">
                <a:solidFill>
                  <a:srgbClr val="000000"/>
                </a:solidFill>
                <a:latin typeface="Gill Sans Light"/>
                <a:cs typeface="Gill Sans Light"/>
              </a:rPr>
              <a:t>Straggling </a:t>
            </a:r>
            <a:r>
              <a:rPr lang="en-US" sz="5500" dirty="0" smtClean="0">
                <a:solidFill>
                  <a:srgbClr val="000000"/>
                </a:solidFill>
                <a:latin typeface="Gill Sans Light"/>
                <a:cs typeface="Gill Sans Light"/>
              </a:rPr>
              <a:t>Learners</a:t>
            </a:r>
            <a:endParaRPr lang="en-US" sz="5500" dirty="0">
              <a:solidFill>
                <a:srgbClr val="000000"/>
              </a:solidFill>
              <a:latin typeface="Gill Sans Light"/>
              <a:cs typeface="Gill Sans Light"/>
            </a:endParaRPr>
          </a:p>
        </p:txBody>
      </p:sp>
      <p:sp>
        <p:nvSpPr>
          <p:cNvPr id="11" name="TextBox 10"/>
          <p:cNvSpPr txBox="1"/>
          <p:nvPr/>
        </p:nvSpPr>
        <p:spPr>
          <a:xfrm>
            <a:off x="-14598" y="1373763"/>
            <a:ext cx="9144000" cy="2831544"/>
          </a:xfrm>
          <a:prstGeom prst="rect">
            <a:avLst/>
          </a:prstGeom>
          <a:noFill/>
        </p:spPr>
        <p:txBody>
          <a:bodyPr wrap="square" rtlCol="0">
            <a:spAutoFit/>
          </a:bodyPr>
          <a:lstStyle/>
          <a:p>
            <a:endParaRPr lang="en-US" sz="2400" dirty="0">
              <a:solidFill>
                <a:srgbClr val="000000"/>
              </a:solidFill>
              <a:latin typeface="Gill Sans Light"/>
              <a:cs typeface="Gill Sans Light"/>
            </a:endParaRPr>
          </a:p>
          <a:p>
            <a:pPr marL="457200" indent="-457200">
              <a:buFontTx/>
              <a:buChar char="-"/>
            </a:pPr>
            <a:endParaRPr lang="en-US" sz="1400" dirty="0" smtClean="0">
              <a:solidFill>
                <a:srgbClr val="000000"/>
              </a:solidFill>
              <a:latin typeface="Gill Sans Light"/>
              <a:cs typeface="Gill Sans Light"/>
            </a:endParaRPr>
          </a:p>
          <a:p>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a:p>
            <a:pPr marL="457200" indent="-457200">
              <a:buFontTx/>
              <a:buChar char="-"/>
            </a:pPr>
            <a:endParaRPr lang="en-US" sz="2800" b="1" dirty="0" smtClean="0">
              <a:solidFill>
                <a:srgbClr val="000000"/>
              </a:solidFill>
              <a:latin typeface="Gill Sans Light"/>
              <a:cs typeface="Gill Sans Light"/>
            </a:endParaRPr>
          </a:p>
          <a:p>
            <a:pPr marL="457200" indent="-457200">
              <a:buFontTx/>
              <a:buChar char="-"/>
            </a:pPr>
            <a:endParaRPr lang="en-US" sz="2800" b="1" dirty="0">
              <a:solidFill>
                <a:srgbClr val="000000"/>
              </a:solidFill>
              <a:latin typeface="Gill Sans Light"/>
              <a:cs typeface="Gill Sans Light"/>
            </a:endParaRPr>
          </a:p>
        </p:txBody>
      </p:sp>
      <p:grpSp>
        <p:nvGrpSpPr>
          <p:cNvPr id="4" name="Group 3"/>
          <p:cNvGrpSpPr/>
          <p:nvPr/>
        </p:nvGrpSpPr>
        <p:grpSpPr>
          <a:xfrm>
            <a:off x="557997" y="1373763"/>
            <a:ext cx="1402218" cy="1714902"/>
            <a:chOff x="656923" y="3695008"/>
            <a:chExt cx="1402218" cy="1714902"/>
          </a:xfrm>
        </p:grpSpPr>
        <p:pic>
          <p:nvPicPr>
            <p:cNvPr id="10"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17" name="Group 16"/>
          <p:cNvGrpSpPr/>
          <p:nvPr/>
        </p:nvGrpSpPr>
        <p:grpSpPr>
          <a:xfrm>
            <a:off x="2259400" y="1373763"/>
            <a:ext cx="1402218" cy="1714902"/>
            <a:chOff x="656923" y="3695008"/>
            <a:chExt cx="1402218" cy="1714902"/>
          </a:xfrm>
        </p:grpSpPr>
        <p:pic>
          <p:nvPicPr>
            <p:cNvPr id="1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0" name="Group 19"/>
          <p:cNvGrpSpPr/>
          <p:nvPr/>
        </p:nvGrpSpPr>
        <p:grpSpPr>
          <a:xfrm>
            <a:off x="3814018" y="1395943"/>
            <a:ext cx="1402218" cy="1714902"/>
            <a:chOff x="656923" y="3695008"/>
            <a:chExt cx="1402218" cy="1714902"/>
          </a:xfrm>
        </p:grpSpPr>
        <p:pic>
          <p:nvPicPr>
            <p:cNvPr id="21"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grpSp>
        <p:nvGrpSpPr>
          <p:cNvPr id="23" name="Group 22"/>
          <p:cNvGrpSpPr/>
          <p:nvPr/>
        </p:nvGrpSpPr>
        <p:grpSpPr>
          <a:xfrm>
            <a:off x="5389552" y="1373763"/>
            <a:ext cx="1402218" cy="1714902"/>
            <a:chOff x="656923" y="3695008"/>
            <a:chExt cx="1402218" cy="1714902"/>
          </a:xfrm>
        </p:grpSpPr>
        <p:pic>
          <p:nvPicPr>
            <p:cNvPr id="24"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383" y="4574639"/>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t study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923" y="3695008"/>
              <a:ext cx="1402218" cy="788046"/>
            </a:xfrm>
            <a:prstGeom prst="rect">
              <a:avLst/>
            </a:prstGeom>
          </p:spPr>
        </p:pic>
      </p:grpSp>
      <p:pic>
        <p:nvPicPr>
          <p:cNvPr id="27"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630" y="2275574"/>
            <a:ext cx="1121169" cy="83527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CPU Icon by pacrj"/>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067" y="4038734"/>
            <a:ext cx="1121169" cy="83527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10" idx="2"/>
            <a:endCxn id="38" idx="0"/>
          </p:cNvCxnSpPr>
          <p:nvPr/>
        </p:nvCxnSpPr>
        <p:spPr>
          <a:xfrm>
            <a:off x="1286042" y="3088665"/>
            <a:ext cx="336961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8" idx="2"/>
          </p:cNvCxnSpPr>
          <p:nvPr/>
        </p:nvCxnSpPr>
        <p:spPr>
          <a:xfrm>
            <a:off x="2987445" y="3088665"/>
            <a:ext cx="1559930"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1" idx="2"/>
            <a:endCxn id="38" idx="0"/>
          </p:cNvCxnSpPr>
          <p:nvPr/>
        </p:nvCxnSpPr>
        <p:spPr>
          <a:xfrm>
            <a:off x="4542063" y="3110845"/>
            <a:ext cx="113589"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24" idx="2"/>
            <a:endCxn id="38" idx="0"/>
          </p:cNvCxnSpPr>
          <p:nvPr/>
        </p:nvCxnSpPr>
        <p:spPr>
          <a:xfrm flipH="1">
            <a:off x="4655652" y="3088665"/>
            <a:ext cx="1461945" cy="9500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27" idx="2"/>
            <a:endCxn id="38" idx="0"/>
          </p:cNvCxnSpPr>
          <p:nvPr/>
        </p:nvCxnSpPr>
        <p:spPr>
          <a:xfrm flipH="1">
            <a:off x="4655652" y="3110845"/>
            <a:ext cx="3016563" cy="92788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 name="Picture 4" descr="straggling cat.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1630" y="1303772"/>
            <a:ext cx="1266163" cy="949622"/>
          </a:xfrm>
          <a:prstGeom prst="rect">
            <a:avLst/>
          </a:prstGeom>
        </p:spPr>
      </p:pic>
      <p:sp>
        <p:nvSpPr>
          <p:cNvPr id="30" name="Rectangle 29"/>
          <p:cNvSpPr/>
          <p:nvPr/>
        </p:nvSpPr>
        <p:spPr>
          <a:xfrm>
            <a:off x="1194980"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1" name="Rectangle 30"/>
          <p:cNvSpPr/>
          <p:nvPr/>
        </p:nvSpPr>
        <p:spPr>
          <a:xfrm>
            <a:off x="2594786" y="308866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2" name="Rectangle 31"/>
          <p:cNvSpPr/>
          <p:nvPr/>
        </p:nvSpPr>
        <p:spPr>
          <a:xfrm>
            <a:off x="3979066"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3" name="Rectangle 32"/>
          <p:cNvSpPr/>
          <p:nvPr/>
        </p:nvSpPr>
        <p:spPr>
          <a:xfrm>
            <a:off x="5389552"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sp>
        <p:nvSpPr>
          <p:cNvPr id="34" name="Rectangle 33"/>
          <p:cNvSpPr/>
          <p:nvPr/>
        </p:nvSpPr>
        <p:spPr>
          <a:xfrm>
            <a:off x="6949169" y="3110845"/>
            <a:ext cx="1231880" cy="446276"/>
          </a:xfrm>
          <a:prstGeom prst="rect">
            <a:avLst/>
          </a:prstGeom>
          <a:solidFill>
            <a:srgbClr val="202680">
              <a:alpha val="68000"/>
            </a:srgbClr>
          </a:solidFill>
          <a:effectLst/>
        </p:spPr>
        <p:txBody>
          <a:bodyPr wrap="square">
            <a:spAutoFit/>
          </a:bodyPr>
          <a:lstStyle/>
          <a:p>
            <a:pPr algn="ctr"/>
            <a:r>
              <a:rPr lang="en-US" sz="2300" i="1" dirty="0" smtClean="0">
                <a:solidFill>
                  <a:schemeClr val="bg1"/>
                </a:solidFill>
                <a:latin typeface="Gill Sans Light"/>
                <a:cs typeface="Gill Sans Light"/>
              </a:rPr>
              <a:t>model</a:t>
            </a:r>
            <a:endParaRPr lang="en-US" sz="2300" i="1" dirty="0">
              <a:solidFill>
                <a:schemeClr val="bg1"/>
              </a:solidFill>
              <a:latin typeface="Gill Sans Light"/>
              <a:cs typeface="Gill Sans Light"/>
            </a:endParaRPr>
          </a:p>
        </p:txBody>
      </p:sp>
      <p:pic>
        <p:nvPicPr>
          <p:cNvPr id="36" name="Picture 35" descr="stragglers.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214" y="3649078"/>
            <a:ext cx="3749129" cy="3276326"/>
          </a:xfrm>
          <a:prstGeom prst="rect">
            <a:avLst/>
          </a:prstGeom>
        </p:spPr>
      </p:pic>
      <p:sp>
        <p:nvSpPr>
          <p:cNvPr id="37" name="TextBox 36"/>
          <p:cNvSpPr txBox="1"/>
          <p:nvPr/>
        </p:nvSpPr>
        <p:spPr>
          <a:xfrm>
            <a:off x="3766199" y="6421228"/>
            <a:ext cx="3004198" cy="400110"/>
          </a:xfrm>
          <a:prstGeom prst="rect">
            <a:avLst/>
          </a:prstGeom>
          <a:solidFill>
            <a:schemeClr val="tx1"/>
          </a:solidFill>
          <a:ln>
            <a:solidFill>
              <a:schemeClr val="tx1"/>
            </a:solidFill>
          </a:ln>
        </p:spPr>
        <p:txBody>
          <a:bodyPr wrap="none" rtlCol="0">
            <a:spAutoFit/>
          </a:bodyPr>
          <a:lstStyle/>
          <a:p>
            <a:r>
              <a:rPr lang="en-US" sz="2000" dirty="0" smtClean="0">
                <a:solidFill>
                  <a:srgbClr val="FFFFFF"/>
                </a:solidFill>
                <a:latin typeface="Gill Sans Light"/>
                <a:cs typeface="Gill Sans Light"/>
              </a:rPr>
              <a:t>Measured on Amazon AWS</a:t>
            </a:r>
            <a:endParaRPr lang="en-US" sz="2000" dirty="0">
              <a:solidFill>
                <a:srgbClr val="FFFFFF"/>
              </a:solidFill>
              <a:latin typeface="Gill Sans Light"/>
              <a:cs typeface="Gill Sans Light"/>
            </a:endParaRPr>
          </a:p>
        </p:txBody>
      </p:sp>
      <p:sp>
        <p:nvSpPr>
          <p:cNvPr id="40" name="Rounded Rectangle 39"/>
          <p:cNvSpPr/>
          <p:nvPr/>
        </p:nvSpPr>
        <p:spPr>
          <a:xfrm>
            <a:off x="3981478" y="5020147"/>
            <a:ext cx="5132442" cy="840556"/>
          </a:xfrm>
          <a:prstGeom prst="roundRect">
            <a:avLst/>
          </a:prstGeom>
          <a:solidFill>
            <a:srgbClr val="202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Light"/>
                <a:cs typeface="Gill Sans Light"/>
              </a:rPr>
              <a:t>Can </a:t>
            </a:r>
            <a:r>
              <a:rPr lang="en-US" sz="2400" dirty="0" smtClean="0">
                <a:solidFill>
                  <a:schemeClr val="bg1"/>
                </a:solidFill>
                <a:latin typeface="Gill Sans Light"/>
                <a:cs typeface="Gill Sans Light"/>
              </a:rPr>
              <a:t>we “</a:t>
            </a:r>
            <a:r>
              <a:rPr lang="en-US" sz="2400" dirty="0" err="1" smtClean="0">
                <a:solidFill>
                  <a:schemeClr val="bg1"/>
                </a:solidFill>
                <a:latin typeface="Gill Sans Light"/>
                <a:cs typeface="Gill Sans Light"/>
              </a:rPr>
              <a:t>robustify</a:t>
            </a:r>
            <a:r>
              <a:rPr lang="en-US" sz="2400" dirty="0" smtClean="0">
                <a:solidFill>
                  <a:schemeClr val="bg1"/>
                </a:solidFill>
                <a:latin typeface="Gill Sans Light"/>
                <a:cs typeface="Gill Sans Light"/>
              </a:rPr>
              <a:t>” distributed ML</a:t>
            </a:r>
          </a:p>
          <a:p>
            <a:pPr algn="ctr"/>
            <a:r>
              <a:rPr lang="en-US" sz="2400" dirty="0" smtClean="0">
                <a:solidFill>
                  <a:schemeClr val="bg1"/>
                </a:solidFill>
                <a:latin typeface="Gill Sans Light"/>
                <a:cs typeface="Gill Sans Light"/>
              </a:rPr>
              <a:t>against </a:t>
            </a:r>
            <a:r>
              <a:rPr lang="en-US" sz="2400" dirty="0">
                <a:solidFill>
                  <a:schemeClr val="bg1"/>
                </a:solidFill>
                <a:latin typeface="Gill Sans Light"/>
                <a:cs typeface="Gill Sans Light"/>
              </a:rPr>
              <a:t>stragglers?</a:t>
            </a:r>
          </a:p>
        </p:txBody>
      </p:sp>
    </p:spTree>
    <p:extLst>
      <p:ext uri="{BB962C8B-B14F-4D97-AF65-F5344CB8AC3E}">
        <p14:creationId xmlns:p14="http://schemas.microsoft.com/office/powerpoint/2010/main" val="380413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0" presetClass="path" presetSubtype="0" accel="50000" decel="50000" fill="hold" grpId="1" nodeType="withEffect">
                                  <p:stCondLst>
                                    <p:cond delay="0"/>
                                  </p:stCondLst>
                                  <p:childTnLst>
                                    <p:animMotion origin="layout" path="M 0 0 L 0.30688 0.11212 " pathEditMode="relative" ptsTypes="AA">
                                      <p:cBhvr>
                                        <p:cTn id="36" dur="2000" fill="hold"/>
                                        <p:tgtEl>
                                          <p:spTgt spid="30"/>
                                        </p:tgtEl>
                                        <p:attrNameLst>
                                          <p:attrName>ppt_x</p:attrName>
                                          <p:attrName>ppt_y</p:attrName>
                                        </p:attrNameLst>
                                      </p:cBhvr>
                                    </p:animMotion>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0" presetClass="path" presetSubtype="0" accel="50000" decel="50000" fill="hold" grpId="1" nodeType="withEffect">
                                  <p:stCondLst>
                                    <p:cond delay="0"/>
                                  </p:stCondLst>
                                  <p:childTnLst>
                                    <p:animMotion origin="layout" path="M -3.59847E-6 4.06996E-6 L 0.15405 0.11234 " pathEditMode="relative" rAng="0" ptsTypes="AA">
                                      <p:cBhvr>
                                        <p:cTn id="40" dur="2000" fill="hold"/>
                                        <p:tgtEl>
                                          <p:spTgt spid="31"/>
                                        </p:tgtEl>
                                        <p:attrNameLst>
                                          <p:attrName>ppt_x</p:attrName>
                                          <p:attrName>ppt_y</p:attrName>
                                        </p:attrNameLst>
                                      </p:cBhvr>
                                      <p:rCtr x="7694" y="5606"/>
                                    </p:animMotion>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4.92879E-6 1.07714E-6 L 0.0026 0.10933 " pathEditMode="relative" rAng="0" ptsTypes="AA">
                                      <p:cBhvr>
                                        <p:cTn id="44" dur="2000" fill="hold"/>
                                        <p:tgtEl>
                                          <p:spTgt spid="32"/>
                                        </p:tgtEl>
                                        <p:attrNameLst>
                                          <p:attrName>ppt_x</p:attrName>
                                          <p:attrName>ppt_y</p:attrName>
                                        </p:attrNameLst>
                                      </p:cBhvr>
                                      <p:rCtr x="122" y="5467"/>
                                    </p:animMotion>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1.04203E-6 1.07714E-6 L -0.15439 0.10957 " pathEditMode="relative" rAng="0" ptsTypes="AA">
                                      <p:cBhvr>
                                        <p:cTn id="48" dur="2000" fill="hold"/>
                                        <p:tgtEl>
                                          <p:spTgt spid="33"/>
                                        </p:tgtEl>
                                        <p:attrNameLst>
                                          <p:attrName>ppt_x</p:attrName>
                                          <p:attrName>ppt_y</p:attrName>
                                        </p:attrNameLst>
                                      </p:cBhvr>
                                      <p:rCtr x="-7728" y="5467"/>
                                    </p:animMotion>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0" presetClass="path" presetSubtype="0" accel="50000" decel="50000" fill="hold" grpId="1" nodeType="withEffect">
                                  <p:stCondLst>
                                    <p:cond delay="0"/>
                                  </p:stCondLst>
                                  <p:childTnLst>
                                    <p:animMotion origin="layout" path="M -3.12956E-6 4.06996E-6 L -0.29333 0.10956 " pathEditMode="relative" rAng="0" ptsTypes="AA">
                                      <p:cBhvr>
                                        <p:cTn id="52" dur="5000" fill="hold"/>
                                        <p:tgtEl>
                                          <p:spTgt spid="34"/>
                                        </p:tgtEl>
                                        <p:attrNameLst>
                                          <p:attrName>ppt_x</p:attrName>
                                          <p:attrName>ppt_y</p:attrName>
                                        </p:attrNameLst>
                                      </p:cBhvr>
                                      <p:rCtr x="-14675" y="5467"/>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2"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p:tgtEl>
                                          <p:spTgt spid="40"/>
                                        </p:tgtEl>
                                        <p:attrNameLst>
                                          <p:attrName>ppt_x</p:attrName>
                                        </p:attrNameLst>
                                      </p:cBhvr>
                                      <p:tavLst>
                                        <p:tav tm="0">
                                          <p:val>
                                            <p:strVal val="#ppt_x+#ppt_w*1.125000"/>
                                          </p:val>
                                        </p:tav>
                                        <p:tav tm="100000">
                                          <p:val>
                                            <p:strVal val="#ppt_x"/>
                                          </p:val>
                                        </p:tav>
                                      </p:tavLst>
                                    </p:anim>
                                    <p:animEffect transition="in" filter="wipe(left)">
                                      <p:cBhvr>
                                        <p:cTn id="6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7" grpId="0" animBg="1"/>
      <p:bldP spid="4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Reminders</a:t>
            </a:r>
            <a:endParaRPr lang="en-US" sz="5500" dirty="0">
              <a:solidFill>
                <a:srgbClr val="000000"/>
              </a:solidFill>
              <a:latin typeface="Gill Sans Light"/>
              <a:cs typeface="Gill Sans Light"/>
            </a:endParaRPr>
          </a:p>
        </p:txBody>
      </p:sp>
      <p:sp>
        <p:nvSpPr>
          <p:cNvPr id="4" name="TextBox 3"/>
          <p:cNvSpPr txBox="1"/>
          <p:nvPr/>
        </p:nvSpPr>
        <p:spPr>
          <a:xfrm>
            <a:off x="35496" y="263575"/>
            <a:ext cx="8686993" cy="7971413"/>
          </a:xfrm>
          <a:prstGeom prst="rect">
            <a:avLst/>
          </a:prstGeom>
          <a:noFill/>
        </p:spPr>
        <p:txBody>
          <a:bodyPr wrap="none" rtlCol="0">
            <a:spAutoFit/>
          </a:bodyPr>
          <a:lstStyle/>
          <a:p>
            <a:pPr marL="571500" indent="-571500">
              <a:buFontTx/>
              <a:buChar char="-"/>
            </a:pPr>
            <a:endParaRPr lang="en-US" sz="3200" dirty="0" smtClean="0">
              <a:solidFill>
                <a:srgbClr val="000000"/>
              </a:solidFill>
              <a:latin typeface="Gill Sans Light"/>
              <a:cs typeface="Gill Sans Light"/>
            </a:endParaRPr>
          </a:p>
          <a:p>
            <a:r>
              <a:rPr lang="en-US" sz="3200" b="1" dirty="0" smtClean="0">
                <a:solidFill>
                  <a:srgbClr val="000000"/>
                </a:solidFill>
                <a:latin typeface="Gill Sans Light"/>
                <a:cs typeface="Gill Sans Light"/>
              </a:rPr>
              <a:t>Ideas for projects:</a:t>
            </a:r>
            <a:endParaRPr lang="en-US" sz="3200" b="1" dirty="0" smtClean="0">
              <a:solidFill>
                <a:srgbClr val="000000"/>
              </a:solidFill>
              <a:latin typeface="Gill Sans Light"/>
              <a:cs typeface="Gill Sans Light"/>
            </a:endParaRPr>
          </a:p>
          <a:p>
            <a:pPr marL="571500" indent="-571500">
              <a:buFontTx/>
              <a:buChar char="-"/>
            </a:pPr>
            <a:r>
              <a:rPr lang="en-US" sz="3200" b="1" dirty="0" smtClean="0">
                <a:solidFill>
                  <a:srgbClr val="000000"/>
                </a:solidFill>
                <a:latin typeface="Gill Sans Light"/>
                <a:cs typeface="Gill Sans Light"/>
              </a:rPr>
              <a:t>Large </a:t>
            </a:r>
            <a:r>
              <a:rPr lang="en-US" sz="3200" b="1" dirty="0" err="1" smtClean="0">
                <a:solidFill>
                  <a:srgbClr val="000000"/>
                </a:solidFill>
                <a:latin typeface="Gill Sans Light"/>
                <a:cs typeface="Gill Sans Light"/>
              </a:rPr>
              <a:t>vs</a:t>
            </a:r>
            <a:r>
              <a:rPr lang="en-US" sz="3200" b="1" dirty="0" smtClean="0">
                <a:solidFill>
                  <a:srgbClr val="000000"/>
                </a:solidFill>
                <a:latin typeface="Gill Sans Light"/>
                <a:cs typeface="Gill Sans Light"/>
              </a:rPr>
              <a:t> small batch SGD</a:t>
            </a:r>
          </a:p>
          <a:p>
            <a:pPr marL="571500" indent="-571500">
              <a:buFontTx/>
              <a:buChar char="-"/>
            </a:pPr>
            <a:r>
              <a:rPr lang="en-US" sz="3200" b="1" dirty="0" smtClean="0">
                <a:solidFill>
                  <a:srgbClr val="000000"/>
                </a:solidFill>
                <a:latin typeface="Gill Sans Light"/>
                <a:cs typeface="Gill Sans Light"/>
              </a:rPr>
              <a:t>Generalization of GD models when training NNs</a:t>
            </a:r>
          </a:p>
          <a:p>
            <a:pPr marL="571500" indent="-571500">
              <a:buFontTx/>
              <a:buChar char="-"/>
            </a:pPr>
            <a:r>
              <a:rPr lang="en-US" sz="3200" b="1" dirty="0" err="1" smtClean="0">
                <a:solidFill>
                  <a:srgbClr val="000000"/>
                </a:solidFill>
                <a:latin typeface="Gill Sans Light"/>
                <a:cs typeface="Gill Sans Light"/>
              </a:rPr>
              <a:t>Async</a:t>
            </a:r>
            <a:r>
              <a:rPr lang="en-US" sz="3200" b="1" dirty="0" smtClean="0">
                <a:solidFill>
                  <a:srgbClr val="000000"/>
                </a:solidFill>
                <a:latin typeface="Gill Sans Light"/>
                <a:cs typeface="Gill Sans Light"/>
              </a:rPr>
              <a:t> </a:t>
            </a:r>
            <a:r>
              <a:rPr lang="en-US" sz="3200" b="1" dirty="0" err="1" smtClean="0">
                <a:solidFill>
                  <a:srgbClr val="000000"/>
                </a:solidFill>
                <a:latin typeface="Gill Sans Light"/>
                <a:cs typeface="Gill Sans Light"/>
              </a:rPr>
              <a:t>vs</a:t>
            </a:r>
            <a:r>
              <a:rPr lang="en-US" sz="3200" b="1" dirty="0" smtClean="0">
                <a:solidFill>
                  <a:srgbClr val="000000"/>
                </a:solidFill>
                <a:latin typeface="Gill Sans Light"/>
                <a:cs typeface="Gill Sans Light"/>
              </a:rPr>
              <a:t> Sync speedups </a:t>
            </a:r>
          </a:p>
          <a:p>
            <a:pPr marL="571500" indent="-571500">
              <a:buFontTx/>
              <a:buChar char="-"/>
            </a:pPr>
            <a:r>
              <a:rPr lang="en-US" sz="3200" b="1" dirty="0" smtClean="0">
                <a:solidFill>
                  <a:srgbClr val="000000"/>
                </a:solidFill>
                <a:latin typeface="Gill Sans Light"/>
                <a:cs typeface="Gill Sans Light"/>
              </a:rPr>
              <a:t>Robustness models against adversarial attacks</a:t>
            </a:r>
          </a:p>
          <a:p>
            <a:pPr marL="571500" indent="-571500">
              <a:buFontTx/>
              <a:buChar char="-"/>
            </a:pPr>
            <a:r>
              <a:rPr lang="en-US" sz="3200" b="1" dirty="0" smtClean="0">
                <a:solidFill>
                  <a:srgbClr val="000000"/>
                </a:solidFill>
                <a:latin typeface="Gill Sans Light"/>
                <a:cs typeface="Gill Sans Light"/>
              </a:rPr>
              <a:t>Robustness </a:t>
            </a:r>
            <a:r>
              <a:rPr lang="en-US" sz="3200" b="1" dirty="0" err="1" smtClean="0">
                <a:solidFill>
                  <a:srgbClr val="000000"/>
                </a:solidFill>
                <a:latin typeface="Gill Sans Light"/>
                <a:cs typeface="Gill Sans Light"/>
              </a:rPr>
              <a:t>vs</a:t>
            </a:r>
            <a:r>
              <a:rPr lang="en-US" sz="3200" b="1" dirty="0" smtClean="0">
                <a:solidFill>
                  <a:srgbClr val="000000"/>
                </a:solidFill>
                <a:latin typeface="Gill Sans Light"/>
                <a:cs typeface="Gill Sans Light"/>
              </a:rPr>
              <a:t> generalization</a:t>
            </a:r>
          </a:p>
          <a:p>
            <a:pPr marL="571500" indent="-571500">
              <a:buFontTx/>
              <a:buChar char="-"/>
            </a:pPr>
            <a:r>
              <a:rPr lang="en-US" sz="3200" b="1" dirty="0" smtClean="0">
                <a:solidFill>
                  <a:srgbClr val="000000"/>
                </a:solidFill>
                <a:latin typeface="Gill Sans Light"/>
                <a:cs typeface="Gill Sans Light"/>
              </a:rPr>
              <a:t>Adversarial attacks during distributed training</a:t>
            </a:r>
          </a:p>
          <a:p>
            <a:pPr marL="571500" indent="-571500">
              <a:buFontTx/>
              <a:buChar char="-"/>
            </a:pPr>
            <a:r>
              <a:rPr lang="en-US" sz="3200" b="1" dirty="0" smtClean="0">
                <a:solidFill>
                  <a:srgbClr val="000000"/>
                </a:solidFill>
                <a:latin typeface="Gill Sans Light"/>
                <a:cs typeface="Gill Sans Light"/>
              </a:rPr>
              <a:t>Low communication distributed ML</a:t>
            </a:r>
          </a:p>
          <a:p>
            <a:pPr marL="571500" indent="-571500">
              <a:buFontTx/>
              <a:buChar char="-"/>
            </a:pPr>
            <a:r>
              <a:rPr lang="en-US" sz="3200" b="1" dirty="0" smtClean="0">
                <a:solidFill>
                  <a:srgbClr val="000000"/>
                </a:solidFill>
                <a:latin typeface="Gill Sans Light"/>
                <a:cs typeface="Gill Sans Light"/>
              </a:rPr>
              <a:t>Quantization of models/gradients</a:t>
            </a:r>
          </a:p>
          <a:p>
            <a:pPr marL="571500" indent="-571500">
              <a:buFontTx/>
              <a:buChar char="-"/>
            </a:pPr>
            <a:r>
              <a:rPr lang="en-US" sz="3200" b="1" dirty="0">
                <a:solidFill>
                  <a:srgbClr val="000000"/>
                </a:solidFill>
                <a:latin typeface="Gill Sans Light"/>
                <a:cs typeface="Gill Sans Light"/>
              </a:rPr>
              <a:t>Cache optimized </a:t>
            </a:r>
            <a:r>
              <a:rPr lang="en-US" sz="3200" b="1" dirty="0" smtClean="0">
                <a:solidFill>
                  <a:srgbClr val="000000"/>
                </a:solidFill>
                <a:latin typeface="Gill Sans Light"/>
                <a:cs typeface="Gill Sans Light"/>
              </a:rPr>
              <a:t>SGD</a:t>
            </a:r>
          </a:p>
          <a:p>
            <a:pPr marL="571500" indent="-571500">
              <a:buFontTx/>
              <a:buChar char="-"/>
            </a:pPr>
            <a:r>
              <a:rPr lang="en-US" sz="3200" b="1" dirty="0" smtClean="0">
                <a:solidFill>
                  <a:srgbClr val="000000"/>
                </a:solidFill>
                <a:latin typeface="Gill Sans Light"/>
                <a:cs typeface="Gill Sans Light"/>
              </a:rPr>
              <a:t>Optimizing network + data </a:t>
            </a:r>
            <a:r>
              <a:rPr lang="en-US" sz="3200" b="1" smtClean="0">
                <a:solidFill>
                  <a:srgbClr val="000000"/>
                </a:solidFill>
                <a:latin typeface="Gill Sans Light"/>
                <a:cs typeface="Gill Sans Light"/>
              </a:rPr>
              <a:t>structures for training</a:t>
            </a:r>
            <a:endParaRPr lang="en-US" sz="3200" b="1" dirty="0" smtClean="0">
              <a:solidFill>
                <a:srgbClr val="000000"/>
              </a:solidFill>
              <a:latin typeface="Gill Sans Light"/>
              <a:cs typeface="Gill Sans Light"/>
            </a:endParaRPr>
          </a:p>
          <a:p>
            <a:pPr marL="571500" indent="-571500">
              <a:buFontTx/>
              <a:buChar char="-"/>
            </a:pPr>
            <a:r>
              <a:rPr lang="en-US" sz="3200" b="1" dirty="0">
                <a:solidFill>
                  <a:srgbClr val="000000"/>
                </a:solidFill>
                <a:latin typeface="Gill Sans Light"/>
                <a:cs typeface="Gill Sans Light"/>
              </a:rPr>
              <a:t>Generalization of Distributed/Parallel </a:t>
            </a:r>
            <a:r>
              <a:rPr lang="en-US" sz="3200" b="1" dirty="0" smtClean="0">
                <a:solidFill>
                  <a:srgbClr val="000000"/>
                </a:solidFill>
                <a:latin typeface="Gill Sans Light"/>
                <a:cs typeface="Gill Sans Light"/>
              </a:rPr>
              <a:t>Algorithms</a:t>
            </a:r>
          </a:p>
          <a:p>
            <a:pPr marL="571500" indent="-571500">
              <a:buFontTx/>
              <a:buChar char="-"/>
            </a:pPr>
            <a:endParaRPr lang="en-US" sz="3200" b="1" dirty="0" smtClean="0">
              <a:solidFill>
                <a:srgbClr val="000000"/>
              </a:solidFill>
              <a:latin typeface="Gill Sans Light"/>
              <a:cs typeface="Gill Sans Light"/>
            </a:endParaRPr>
          </a:p>
          <a:p>
            <a:endParaRPr lang="en-US" sz="3200" b="1" dirty="0" smtClean="0">
              <a:solidFill>
                <a:srgbClr val="000000"/>
              </a:solidFill>
              <a:latin typeface="Gill Sans Light"/>
              <a:cs typeface="Gill Sans Light"/>
            </a:endParaRPr>
          </a:p>
          <a:p>
            <a:pPr marL="571500" indent="-571500">
              <a:buFontTx/>
              <a:buChar char="-"/>
            </a:pPr>
            <a:endParaRPr lang="en-US" sz="3200" dirty="0" smtClean="0">
              <a:solidFill>
                <a:srgbClr val="000000"/>
              </a:solidFill>
              <a:latin typeface="Gill Sans Light"/>
              <a:cs typeface="Gill Sans Light"/>
            </a:endParaRPr>
          </a:p>
        </p:txBody>
      </p:sp>
    </p:spTree>
    <p:extLst>
      <p:ext uri="{BB962C8B-B14F-4D97-AF65-F5344CB8AC3E}">
        <p14:creationId xmlns:p14="http://schemas.microsoft.com/office/powerpoint/2010/main" val="428729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237237"/>
            <a:ext cx="9144000" cy="1470025"/>
          </a:xfrm>
        </p:spPr>
        <p:txBody>
          <a:bodyPr>
            <a:noAutofit/>
          </a:bodyPr>
          <a:lstStyle/>
          <a:p>
            <a:r>
              <a:rPr lang="en-US" sz="5500" b="1" dirty="0" smtClean="0">
                <a:solidFill>
                  <a:srgbClr val="000000"/>
                </a:solidFill>
                <a:latin typeface="Gill Sans Light"/>
                <a:cs typeface="Gill Sans Light"/>
              </a:rPr>
              <a:t>A case against Synchronization</a:t>
            </a:r>
            <a:endParaRPr lang="en-US" sz="2000" b="1" dirty="0">
              <a:solidFill>
                <a:srgbClr val="000000"/>
              </a:solidFill>
              <a:latin typeface="Gill Sans Light"/>
              <a:cs typeface="Gill Sans Light"/>
            </a:endParaRPr>
          </a:p>
        </p:txBody>
      </p:sp>
      <p:grpSp>
        <p:nvGrpSpPr>
          <p:cNvPr id="94" name="Group 93"/>
          <p:cNvGrpSpPr/>
          <p:nvPr/>
        </p:nvGrpSpPr>
        <p:grpSpPr>
          <a:xfrm>
            <a:off x="91846" y="5094832"/>
            <a:ext cx="8436693" cy="1272148"/>
            <a:chOff x="91846" y="5094832"/>
            <a:chExt cx="8436693" cy="1272148"/>
          </a:xfrm>
        </p:grpSpPr>
        <p:cxnSp>
          <p:nvCxnSpPr>
            <p:cNvPr id="49" name="Straight Arrow Connector 48"/>
            <p:cNvCxnSpPr/>
            <p:nvPr/>
          </p:nvCxnSpPr>
          <p:spPr>
            <a:xfrm flipV="1">
              <a:off x="1411676" y="5094832"/>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1422742" y="5666622"/>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1" name="Rectangle 50"/>
            <p:cNvSpPr/>
            <p:nvPr/>
          </p:nvSpPr>
          <p:spPr>
            <a:xfrm>
              <a:off x="1411676" y="5272234"/>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2" name="Rectangle 51"/>
            <p:cNvSpPr/>
            <p:nvPr/>
          </p:nvSpPr>
          <p:spPr>
            <a:xfrm>
              <a:off x="1422742" y="6061010"/>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4" name="TextBox 53"/>
            <p:cNvSpPr txBox="1"/>
            <p:nvPr/>
          </p:nvSpPr>
          <p:spPr>
            <a:xfrm>
              <a:off x="91846" y="5208871"/>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5" name="TextBox 54"/>
            <p:cNvSpPr txBox="1"/>
            <p:nvPr/>
          </p:nvSpPr>
          <p:spPr>
            <a:xfrm>
              <a:off x="91846" y="5603260"/>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56" name="TextBox 55"/>
            <p:cNvSpPr txBox="1"/>
            <p:nvPr/>
          </p:nvSpPr>
          <p:spPr>
            <a:xfrm>
              <a:off x="91846" y="5997648"/>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58" name="Rectangle 57"/>
            <p:cNvSpPr/>
            <p:nvPr/>
          </p:nvSpPr>
          <p:spPr>
            <a:xfrm>
              <a:off x="3149911" y="5666625"/>
              <a:ext cx="857434"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59" name="Rectangle 58"/>
            <p:cNvSpPr/>
            <p:nvPr/>
          </p:nvSpPr>
          <p:spPr>
            <a:xfrm>
              <a:off x="2326061" y="5272234"/>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0" name="Rectangle 59"/>
            <p:cNvSpPr/>
            <p:nvPr/>
          </p:nvSpPr>
          <p:spPr>
            <a:xfrm>
              <a:off x="2489524" y="6061013"/>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2" name="Rectangle 61"/>
            <p:cNvSpPr/>
            <p:nvPr/>
          </p:nvSpPr>
          <p:spPr>
            <a:xfrm>
              <a:off x="4086658" y="5666622"/>
              <a:ext cx="1243769" cy="242611"/>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3" name="Rectangle 62"/>
            <p:cNvSpPr/>
            <p:nvPr/>
          </p:nvSpPr>
          <p:spPr>
            <a:xfrm>
              <a:off x="4617450" y="5272234"/>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4" name="Rectangle 63"/>
            <p:cNvSpPr/>
            <p:nvPr/>
          </p:nvSpPr>
          <p:spPr>
            <a:xfrm>
              <a:off x="4137457" y="6061013"/>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grpSp>
        <p:nvGrpSpPr>
          <p:cNvPr id="128" name="Group 127"/>
          <p:cNvGrpSpPr/>
          <p:nvPr/>
        </p:nvGrpSpPr>
        <p:grpSpPr>
          <a:xfrm>
            <a:off x="63844" y="1584250"/>
            <a:ext cx="8521353" cy="1892705"/>
            <a:chOff x="63844" y="1584250"/>
            <a:chExt cx="8521353" cy="1892705"/>
          </a:xfrm>
        </p:grpSpPr>
        <p:cxnSp>
          <p:nvCxnSpPr>
            <p:cNvPr id="24" name="Straight Arrow Connector 23"/>
            <p:cNvCxnSpPr/>
            <p:nvPr/>
          </p:nvCxnSpPr>
          <p:spPr>
            <a:xfrm flipV="1">
              <a:off x="1383674" y="1999748"/>
              <a:ext cx="7116863" cy="229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394740" y="2571538"/>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6" name="Rectangle 25"/>
            <p:cNvSpPr/>
            <p:nvPr/>
          </p:nvSpPr>
          <p:spPr>
            <a:xfrm>
              <a:off x="1383674" y="2177150"/>
              <a:ext cx="868463"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27" name="Rectangle 26"/>
            <p:cNvSpPr/>
            <p:nvPr/>
          </p:nvSpPr>
          <p:spPr>
            <a:xfrm>
              <a:off x="1394740" y="2965926"/>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36" name="TextBox 35"/>
            <p:cNvSpPr txBox="1"/>
            <p:nvPr/>
          </p:nvSpPr>
          <p:spPr>
            <a:xfrm>
              <a:off x="1383674" y="1584250"/>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37" name="TextBox 36"/>
            <p:cNvSpPr txBox="1"/>
            <p:nvPr/>
          </p:nvSpPr>
          <p:spPr>
            <a:xfrm>
              <a:off x="63844" y="2113787"/>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38" name="TextBox 37"/>
            <p:cNvSpPr txBox="1"/>
            <p:nvPr/>
          </p:nvSpPr>
          <p:spPr>
            <a:xfrm>
              <a:off x="63844" y="2508176"/>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39" name="TextBox 38"/>
            <p:cNvSpPr txBox="1"/>
            <p:nvPr/>
          </p:nvSpPr>
          <p:spPr>
            <a:xfrm>
              <a:off x="63844" y="2902564"/>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cxnSp>
          <p:nvCxnSpPr>
            <p:cNvPr id="41" name="Straight Connector 40"/>
            <p:cNvCxnSpPr>
              <a:endCxn id="65" idx="2"/>
            </p:cNvCxnSpPr>
            <p:nvPr/>
          </p:nvCxnSpPr>
          <p:spPr>
            <a:xfrm>
              <a:off x="3283415" y="1584250"/>
              <a:ext cx="0" cy="189270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528301" y="2571538"/>
              <a:ext cx="857434" cy="259544"/>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3" name="Rectangle 42"/>
            <p:cNvSpPr/>
            <p:nvPr/>
          </p:nvSpPr>
          <p:spPr>
            <a:xfrm>
              <a:off x="3517235" y="2177150"/>
              <a:ext cx="2223167"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4" name="Rectangle 43"/>
            <p:cNvSpPr/>
            <p:nvPr/>
          </p:nvSpPr>
          <p:spPr>
            <a:xfrm>
              <a:off x="3528301" y="2982862"/>
              <a:ext cx="156863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cxnSp>
          <p:nvCxnSpPr>
            <p:cNvPr id="45" name="Straight Connector 44"/>
            <p:cNvCxnSpPr>
              <a:endCxn id="66" idx="2"/>
            </p:cNvCxnSpPr>
            <p:nvPr/>
          </p:nvCxnSpPr>
          <p:spPr>
            <a:xfrm>
              <a:off x="5953841" y="1584250"/>
              <a:ext cx="0" cy="18892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6192215" y="2571538"/>
              <a:ext cx="1568636" cy="259543"/>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7" name="Rectangle 46"/>
            <p:cNvSpPr/>
            <p:nvPr/>
          </p:nvSpPr>
          <p:spPr>
            <a:xfrm>
              <a:off x="6181150" y="2177150"/>
              <a:ext cx="1579700"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48" name="Rectangle 47"/>
            <p:cNvSpPr/>
            <p:nvPr/>
          </p:nvSpPr>
          <p:spPr>
            <a:xfrm>
              <a:off x="6192214" y="2982862"/>
              <a:ext cx="2392983"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5" name="Rectangle 64"/>
            <p:cNvSpPr/>
            <p:nvPr/>
          </p:nvSpPr>
          <p:spPr>
            <a:xfrm>
              <a:off x="3140123" y="1726045"/>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sp>
          <p:nvSpPr>
            <p:cNvPr id="66" name="Rectangle 65"/>
            <p:cNvSpPr/>
            <p:nvPr/>
          </p:nvSpPr>
          <p:spPr>
            <a:xfrm>
              <a:off x="5810549" y="1722623"/>
              <a:ext cx="286583" cy="1750910"/>
            </a:xfrm>
            <a:prstGeom prst="rect">
              <a:avLst/>
            </a:prstGeom>
            <a:solidFill>
              <a:srgbClr val="16192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solidFill>
                  <a:srgbClr val="000000"/>
                </a:solidFill>
                <a:latin typeface="Gill Sans Light"/>
                <a:cs typeface="Gill Sans Light"/>
              </a:endParaRPr>
            </a:p>
          </p:txBody>
        </p:sp>
      </p:grpSp>
      <p:sp>
        <p:nvSpPr>
          <p:cNvPr id="57" name="TextBox 56"/>
          <p:cNvSpPr txBox="1"/>
          <p:nvPr/>
        </p:nvSpPr>
        <p:spPr>
          <a:xfrm>
            <a:off x="37480" y="4323208"/>
            <a:ext cx="9106520" cy="46166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gn="ctr"/>
            <a:r>
              <a:rPr lang="en-US" sz="2400" b="1" dirty="0" smtClean="0">
                <a:solidFill>
                  <a:schemeClr val="bg1"/>
                </a:solidFill>
                <a:latin typeface="Gill Sans Light"/>
                <a:cs typeface="Gill Sans Light"/>
              </a:rPr>
              <a:t>Asynchronous World</a:t>
            </a:r>
          </a:p>
        </p:txBody>
      </p:sp>
      <p:sp>
        <p:nvSpPr>
          <p:cNvPr id="61" name="TextBox 60"/>
          <p:cNvSpPr txBox="1"/>
          <p:nvPr/>
        </p:nvSpPr>
        <p:spPr>
          <a:xfrm>
            <a:off x="3606196" y="1032733"/>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overheads</a:t>
            </a:r>
            <a:endParaRPr lang="en-US" sz="2000" dirty="0">
              <a:latin typeface="Gill Sans Light"/>
              <a:cs typeface="Gill Sans Light"/>
            </a:endParaRPr>
          </a:p>
        </p:txBody>
      </p:sp>
      <p:sp>
        <p:nvSpPr>
          <p:cNvPr id="71" name="TextBox 70"/>
          <p:cNvSpPr txBox="1"/>
          <p:nvPr/>
        </p:nvSpPr>
        <p:spPr>
          <a:xfrm>
            <a:off x="5722952" y="3745045"/>
            <a:ext cx="2022507" cy="400110"/>
          </a:xfrm>
          <a:prstGeom prst="rect">
            <a:avLst/>
          </a:prstGeom>
          <a:solidFill>
            <a:schemeClr val="bg1">
              <a:lumMod val="95000"/>
              <a:alpha val="54000"/>
            </a:schemeClr>
          </a:solidFill>
          <a:ln>
            <a:noFill/>
          </a:ln>
          <a:effectLst>
            <a:outerShdw blurRad="50800" dist="38100" dir="2700000" algn="tl" rotWithShape="0">
              <a:prstClr val="black">
                <a:alpha val="40000"/>
              </a:prstClr>
            </a:outerShdw>
          </a:effectLst>
        </p:spPr>
        <p:txBody>
          <a:bodyPr wrap="square" rtlCol="0">
            <a:spAutoFit/>
          </a:bodyPr>
          <a:lstStyle/>
          <a:p>
            <a:pPr algn="ctr"/>
            <a:r>
              <a:rPr lang="en-US" sz="2000" dirty="0" smtClean="0">
                <a:latin typeface="Gill Sans Light"/>
                <a:cs typeface="Gill Sans Light"/>
              </a:rPr>
              <a:t>stragglers</a:t>
            </a:r>
            <a:endParaRPr lang="en-US" sz="2000" dirty="0">
              <a:latin typeface="Gill Sans Light"/>
              <a:cs typeface="Gill Sans Light"/>
            </a:endParaRPr>
          </a:p>
        </p:txBody>
      </p:sp>
      <p:cxnSp>
        <p:nvCxnSpPr>
          <p:cNvPr id="72" name="Curved Connector 71"/>
          <p:cNvCxnSpPr>
            <a:stCxn id="71" idx="0"/>
            <a:endCxn id="48" idx="2"/>
          </p:cNvCxnSpPr>
          <p:nvPr/>
        </p:nvCxnSpPr>
        <p:spPr>
          <a:xfrm rot="5400000" flipH="1" flipV="1">
            <a:off x="6801669" y="3158008"/>
            <a:ext cx="519575" cy="654500"/>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3" name="Curved Connector 72"/>
          <p:cNvCxnSpPr>
            <a:stCxn id="71" idx="0"/>
            <a:endCxn id="25" idx="2"/>
          </p:cNvCxnSpPr>
          <p:nvPr/>
        </p:nvCxnSpPr>
        <p:spPr>
          <a:xfrm rot="16200000" flipV="1">
            <a:off x="4014204" y="1025042"/>
            <a:ext cx="930899" cy="450910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4" name="Curved Connector 73"/>
          <p:cNvCxnSpPr>
            <a:stCxn id="71" idx="0"/>
            <a:endCxn id="43" idx="2"/>
          </p:cNvCxnSpPr>
          <p:nvPr/>
        </p:nvCxnSpPr>
        <p:spPr>
          <a:xfrm rot="16200000" flipV="1">
            <a:off x="5018869" y="2029707"/>
            <a:ext cx="1325288" cy="2105387"/>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8" name="Curved Connector 97"/>
          <p:cNvCxnSpPr/>
          <p:nvPr/>
        </p:nvCxnSpPr>
        <p:spPr>
          <a:xfrm rot="5400000">
            <a:off x="3803832" y="912427"/>
            <a:ext cx="293202" cy="1334035"/>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99" name="Curved Connector 98"/>
          <p:cNvCxnSpPr/>
          <p:nvPr/>
        </p:nvCxnSpPr>
        <p:spPr>
          <a:xfrm rot="16200000" flipH="1">
            <a:off x="5140755" y="909537"/>
            <a:ext cx="289780" cy="1336391"/>
          </a:xfrm>
          <a:prstGeom prst="curvedConnector3">
            <a:avLst>
              <a:gd name="adj1" fmla="val 50000"/>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00" name="Rectangle 99"/>
          <p:cNvSpPr/>
          <p:nvPr/>
        </p:nvSpPr>
        <p:spPr>
          <a:xfrm>
            <a:off x="6833801" y="5466567"/>
            <a:ext cx="1666736" cy="400110"/>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Faster</a:t>
            </a:r>
            <a:endParaRPr lang="en-US" sz="2000" dirty="0" smtClean="0">
              <a:solidFill>
                <a:schemeClr val="bg1"/>
              </a:solidFill>
              <a:latin typeface="Gill Sans Light"/>
              <a:cs typeface="Gill Sans Light"/>
            </a:endParaRPr>
          </a:p>
        </p:txBody>
      </p:sp>
      <p:sp>
        <p:nvSpPr>
          <p:cNvPr id="101" name="Rectangle 100"/>
          <p:cNvSpPr/>
          <p:nvPr/>
        </p:nvSpPr>
        <p:spPr>
          <a:xfrm>
            <a:off x="6833801" y="6013037"/>
            <a:ext cx="1666736" cy="707886"/>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000" b="1" dirty="0" smtClean="0">
                <a:solidFill>
                  <a:schemeClr val="bg1"/>
                </a:solidFill>
                <a:latin typeface="Gill Sans Light"/>
                <a:cs typeface="Gill Sans Light"/>
              </a:rPr>
              <a:t>Easier to Implement</a:t>
            </a:r>
            <a:endParaRPr lang="en-US" sz="2000" dirty="0" smtClean="0">
              <a:solidFill>
                <a:schemeClr val="bg1"/>
              </a:solidFill>
              <a:latin typeface="Gill Sans Light"/>
              <a:cs typeface="Gill Sans Light"/>
            </a:endParaRPr>
          </a:p>
        </p:txBody>
      </p:sp>
    </p:spTree>
    <p:extLst>
      <p:ext uri="{BB962C8B-B14F-4D97-AF65-F5344CB8AC3E}">
        <p14:creationId xmlns:p14="http://schemas.microsoft.com/office/powerpoint/2010/main" val="1319488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p:tgtEl>
                                          <p:spTgt spid="61"/>
                                        </p:tgtEl>
                                        <p:attrNameLst>
                                          <p:attrName>ppt_y</p:attrName>
                                        </p:attrNameLst>
                                      </p:cBhvr>
                                      <p:tavLst>
                                        <p:tav tm="0">
                                          <p:val>
                                            <p:strVal val="#ppt_y+#ppt_h*1.125000"/>
                                          </p:val>
                                        </p:tav>
                                        <p:tav tm="100000">
                                          <p:val>
                                            <p:strVal val="#ppt_y"/>
                                          </p:val>
                                        </p:tav>
                                      </p:tavLst>
                                    </p:anim>
                                    <p:animEffect transition="in" filter="wipe(up)">
                                      <p:cBhvr>
                                        <p:cTn id="8" dur="500"/>
                                        <p:tgtEl>
                                          <p:spTgt spid="61"/>
                                        </p:tgtEl>
                                      </p:cBhvr>
                                    </p:animEffect>
                                  </p:childTnLst>
                                </p:cTn>
                              </p:par>
                              <p:par>
                                <p:cTn id="9" presetID="12" presetClass="entr" presetSubtype="4"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p:tgtEl>
                                          <p:spTgt spid="99"/>
                                        </p:tgtEl>
                                        <p:attrNameLst>
                                          <p:attrName>ppt_y</p:attrName>
                                        </p:attrNameLst>
                                      </p:cBhvr>
                                      <p:tavLst>
                                        <p:tav tm="0">
                                          <p:val>
                                            <p:strVal val="#ppt_y+#ppt_h*1.125000"/>
                                          </p:val>
                                        </p:tav>
                                        <p:tav tm="100000">
                                          <p:val>
                                            <p:strVal val="#ppt_y"/>
                                          </p:val>
                                        </p:tav>
                                      </p:tavLst>
                                    </p:anim>
                                    <p:animEffect transition="in" filter="wipe(up)">
                                      <p:cBhvr>
                                        <p:cTn id="12" dur="500"/>
                                        <p:tgtEl>
                                          <p:spTgt spid="99"/>
                                        </p:tgtEl>
                                      </p:cBhvr>
                                    </p:animEffect>
                                  </p:childTnLst>
                                </p:cTn>
                              </p:par>
                              <p:par>
                                <p:cTn id="13" presetID="12" presetClass="entr" presetSubtype="4"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p:tgtEl>
                                          <p:spTgt spid="98"/>
                                        </p:tgtEl>
                                        <p:attrNameLst>
                                          <p:attrName>ppt_y</p:attrName>
                                        </p:attrNameLst>
                                      </p:cBhvr>
                                      <p:tavLst>
                                        <p:tav tm="0">
                                          <p:val>
                                            <p:strVal val="#ppt_y+#ppt_h*1.125000"/>
                                          </p:val>
                                        </p:tav>
                                        <p:tav tm="100000">
                                          <p:val>
                                            <p:strVal val="#ppt_y"/>
                                          </p:val>
                                        </p:tav>
                                      </p:tavLst>
                                    </p:anim>
                                    <p:animEffect transition="in" filter="wipe(up)">
                                      <p:cBhvr>
                                        <p:cTn id="16" dur="5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p:tgtEl>
                                          <p:spTgt spid="74"/>
                                        </p:tgtEl>
                                        <p:attrNameLst>
                                          <p:attrName>ppt_y</p:attrName>
                                        </p:attrNameLst>
                                      </p:cBhvr>
                                      <p:tavLst>
                                        <p:tav tm="0">
                                          <p:val>
                                            <p:strVal val="#ppt_y+#ppt_h*1.125000"/>
                                          </p:val>
                                        </p:tav>
                                        <p:tav tm="100000">
                                          <p:val>
                                            <p:strVal val="#ppt_y"/>
                                          </p:val>
                                        </p:tav>
                                      </p:tavLst>
                                    </p:anim>
                                    <p:animEffect transition="in" filter="wipe(up)">
                                      <p:cBhvr>
                                        <p:cTn id="22" dur="500"/>
                                        <p:tgtEl>
                                          <p:spTgt spid="74"/>
                                        </p:tgtEl>
                                      </p:cBhvr>
                                    </p:animEffect>
                                  </p:childTnLst>
                                </p:cTn>
                              </p:par>
                              <p:par>
                                <p:cTn id="23" presetID="12" presetClass="entr" presetSubtype="4"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500"/>
                                        <p:tgtEl>
                                          <p:spTgt spid="73"/>
                                        </p:tgtEl>
                                        <p:attrNameLst>
                                          <p:attrName>ppt_y</p:attrName>
                                        </p:attrNameLst>
                                      </p:cBhvr>
                                      <p:tavLst>
                                        <p:tav tm="0">
                                          <p:val>
                                            <p:strVal val="#ppt_y+#ppt_h*1.125000"/>
                                          </p:val>
                                        </p:tav>
                                        <p:tav tm="100000">
                                          <p:val>
                                            <p:strVal val="#ppt_y"/>
                                          </p:val>
                                        </p:tav>
                                      </p:tavLst>
                                    </p:anim>
                                    <p:animEffect transition="in" filter="wipe(up)">
                                      <p:cBhvr>
                                        <p:cTn id="26" dur="500"/>
                                        <p:tgtEl>
                                          <p:spTgt spid="73"/>
                                        </p:tgtEl>
                                      </p:cBhvr>
                                    </p:animEffect>
                                  </p:childTnLst>
                                </p:cTn>
                              </p:par>
                              <p:par>
                                <p:cTn id="27" presetID="12" presetClass="entr" presetSubtype="4"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500"/>
                                        <p:tgtEl>
                                          <p:spTgt spid="72"/>
                                        </p:tgtEl>
                                        <p:attrNameLst>
                                          <p:attrName>ppt_y</p:attrName>
                                        </p:attrNameLst>
                                      </p:cBhvr>
                                      <p:tavLst>
                                        <p:tav tm="0">
                                          <p:val>
                                            <p:strVal val="#ppt_y+#ppt_h*1.125000"/>
                                          </p:val>
                                        </p:tav>
                                        <p:tav tm="100000">
                                          <p:val>
                                            <p:strVal val="#ppt_y"/>
                                          </p:val>
                                        </p:tav>
                                      </p:tavLst>
                                    </p:anim>
                                    <p:animEffect transition="in" filter="wipe(up)">
                                      <p:cBhvr>
                                        <p:cTn id="30" dur="500"/>
                                        <p:tgtEl>
                                          <p:spTgt spid="72"/>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 calcmode="lin" valueType="num">
                                      <p:cBhvr additive="base">
                                        <p:cTn id="33" dur="500"/>
                                        <p:tgtEl>
                                          <p:spTgt spid="71"/>
                                        </p:tgtEl>
                                        <p:attrNameLst>
                                          <p:attrName>ppt_y</p:attrName>
                                        </p:attrNameLst>
                                      </p:cBhvr>
                                      <p:tavLst>
                                        <p:tav tm="0">
                                          <p:val>
                                            <p:strVal val="#ppt_y+#ppt_h*1.125000"/>
                                          </p:val>
                                        </p:tav>
                                        <p:tav tm="100000">
                                          <p:val>
                                            <p:strVal val="#ppt_y"/>
                                          </p:val>
                                        </p:tav>
                                      </p:tavLst>
                                    </p:anim>
                                    <p:animEffect transition="in" filter="wipe(up)">
                                      <p:cBhvr>
                                        <p:cTn id="34" dur="500"/>
                                        <p:tgtEl>
                                          <p:spTgt spid="7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p:tgtEl>
                                          <p:spTgt spid="57"/>
                                        </p:tgtEl>
                                        <p:attrNameLst>
                                          <p:attrName>ppt_y</p:attrName>
                                        </p:attrNameLst>
                                      </p:cBhvr>
                                      <p:tavLst>
                                        <p:tav tm="0">
                                          <p:val>
                                            <p:strVal val="#ppt_y+#ppt_h*1.125000"/>
                                          </p:val>
                                        </p:tav>
                                        <p:tav tm="100000">
                                          <p:val>
                                            <p:strVal val="#ppt_y"/>
                                          </p:val>
                                        </p:tav>
                                      </p:tavLst>
                                    </p:anim>
                                    <p:animEffect transition="in" filter="wipe(up)">
                                      <p:cBhvr>
                                        <p:cTn id="40" dur="500"/>
                                        <p:tgtEl>
                                          <p:spTgt spid="57"/>
                                        </p:tgtEl>
                                      </p:cBhvr>
                                    </p:animEffect>
                                  </p:childTnLst>
                                </p:cTn>
                              </p:par>
                              <p:par>
                                <p:cTn id="41" presetID="2" presetClass="entr" presetSubtype="8"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additive="base">
                                        <p:cTn id="43" dur="500" fill="hold"/>
                                        <p:tgtEl>
                                          <p:spTgt spid="94"/>
                                        </p:tgtEl>
                                        <p:attrNameLst>
                                          <p:attrName>ppt_x</p:attrName>
                                        </p:attrNameLst>
                                      </p:cBhvr>
                                      <p:tavLst>
                                        <p:tav tm="0">
                                          <p:val>
                                            <p:strVal val="0-#ppt_w/2"/>
                                          </p:val>
                                        </p:tav>
                                        <p:tav tm="100000">
                                          <p:val>
                                            <p:strVal val="#ppt_x"/>
                                          </p:val>
                                        </p:tav>
                                      </p:tavLst>
                                    </p:anim>
                                    <p:anim calcmode="lin" valueType="num">
                                      <p:cBhvr additive="base">
                                        <p:cTn id="44" dur="500" fill="hold"/>
                                        <p:tgtEl>
                                          <p:spTgt spid="9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P spid="71" grpId="0" animBg="1"/>
      <p:bldP spid="100" grpId="0" animBg="1"/>
      <p:bldP spid="10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Asynchronous SGD on Sparse Functions</a:t>
            </a:r>
            <a:endParaRPr lang="en-US" sz="5400" dirty="0">
              <a:latin typeface="Gill Sans Light"/>
              <a:cs typeface="Gill Sans Light"/>
            </a:endParaRPr>
          </a:p>
        </p:txBody>
      </p:sp>
    </p:spTree>
    <p:extLst>
      <p:ext uri="{BB962C8B-B14F-4D97-AF65-F5344CB8AC3E}">
        <p14:creationId xmlns:p14="http://schemas.microsoft.com/office/powerpoint/2010/main" val="152416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dirty="0" smtClean="0">
                <a:solidFill>
                  <a:srgbClr val="000000"/>
                </a:solidFill>
                <a:latin typeface="Gill Sans Light"/>
                <a:cs typeface="Gill Sans Light"/>
              </a:rPr>
              <a:t>SGD on sparse functions</a:t>
            </a:r>
            <a:endParaRPr lang="en-US" dirty="0">
              <a:solidFill>
                <a:srgbClr val="000000"/>
              </a:solidFill>
              <a:latin typeface="Gill Sans Light"/>
              <a:cs typeface="Gill Sans Light"/>
            </a:endParaRPr>
          </a:p>
        </p:txBody>
      </p:sp>
      <p:sp>
        <p:nvSpPr>
          <p:cNvPr id="4" name="TextBox 3"/>
          <p:cNvSpPr txBox="1"/>
          <p:nvPr/>
        </p:nvSpPr>
        <p:spPr>
          <a:xfrm>
            <a:off x="201823" y="2895149"/>
            <a:ext cx="8979657" cy="1631216"/>
          </a:xfrm>
          <a:prstGeom prst="rect">
            <a:avLst/>
          </a:prstGeom>
          <a:noFill/>
        </p:spPr>
        <p:txBody>
          <a:bodyPr wrap="square" rtlCol="0">
            <a:spAutoFit/>
          </a:bodyPr>
          <a:lstStyle/>
          <a:p>
            <a:pPr marL="342900" indent="-342900">
              <a:buFont typeface="Arial"/>
              <a:buChar char="•"/>
            </a:pPr>
            <a:r>
              <a:rPr lang="en-US" sz="2500" b="1" dirty="0" err="1" smtClean="0">
                <a:solidFill>
                  <a:srgbClr val="000000"/>
                </a:solidFill>
                <a:latin typeface="Gill Sans Light"/>
                <a:cs typeface="Gill Sans Light"/>
              </a:rPr>
              <a:t>Def</a:t>
            </a:r>
            <a:r>
              <a:rPr lang="en-US" sz="2500" b="1" dirty="0" smtClean="0">
                <a:solidFill>
                  <a:srgbClr val="000000"/>
                </a:solidFill>
                <a:latin typeface="Gill Sans Light"/>
                <a:cs typeface="Gill Sans Light"/>
              </a:rPr>
              <a:t>: </a:t>
            </a:r>
          </a:p>
          <a:p>
            <a:r>
              <a:rPr lang="en-US" sz="2500" b="1" i="1" dirty="0">
                <a:solidFill>
                  <a:srgbClr val="000000"/>
                </a:solidFill>
                <a:latin typeface="Gill Sans Light"/>
                <a:cs typeface="Gill Sans Light"/>
              </a:rPr>
              <a:t> </a:t>
            </a:r>
            <a:r>
              <a:rPr lang="en-US" sz="2500" b="1" i="1" dirty="0" smtClean="0">
                <a:solidFill>
                  <a:srgbClr val="000000"/>
                </a:solidFill>
                <a:latin typeface="Gill Sans Light"/>
                <a:cs typeface="Gill Sans Light"/>
              </a:rPr>
              <a:t>   </a:t>
            </a:r>
            <a:r>
              <a:rPr lang="en-US" sz="2500" b="1" i="1" dirty="0" err="1" smtClean="0">
                <a:solidFill>
                  <a:srgbClr val="000000"/>
                </a:solidFill>
                <a:latin typeface="Gill Sans Light"/>
                <a:cs typeface="Gill Sans Light"/>
              </a:rPr>
              <a:t>Hyperedge</a:t>
            </a:r>
            <a:r>
              <a:rPr lang="en-US" sz="2500" b="1" i="1" dirty="0" smtClean="0">
                <a:solidFill>
                  <a:srgbClr val="000000"/>
                </a:solidFill>
                <a:latin typeface="Gill Sans Light"/>
                <a:cs typeface="Gill Sans Light"/>
              </a:rPr>
              <a:t> </a:t>
            </a:r>
            <a:r>
              <a:rPr lang="en-US" sz="2500" dirty="0" smtClean="0">
                <a:solidFill>
                  <a:srgbClr val="000000"/>
                </a:solidFill>
                <a:latin typeface="Gill Sans Light"/>
                <a:cs typeface="Gill Sans Light"/>
              </a:rPr>
              <a:t>    = the subset of variables that 	    depends on</a:t>
            </a:r>
          </a:p>
          <a:p>
            <a:endParaRPr lang="en-US" sz="2500" dirty="0">
              <a:solidFill>
                <a:srgbClr val="000000"/>
              </a:solidFill>
              <a:latin typeface="Gill Sans Light"/>
              <a:cs typeface="Gill Sans Light"/>
            </a:endParaRPr>
          </a:p>
          <a:p>
            <a:pPr marL="342900" indent="-342900">
              <a:buFont typeface="Arial"/>
              <a:buChar char="•"/>
            </a:pPr>
            <a:r>
              <a:rPr lang="en-US" sz="2500" dirty="0" smtClean="0">
                <a:solidFill>
                  <a:srgbClr val="000000"/>
                </a:solidFill>
                <a:latin typeface="Gill Sans Light"/>
                <a:cs typeface="Gill Sans Light"/>
              </a:rPr>
              <a:t>The </a:t>
            </a:r>
            <a:r>
              <a:rPr lang="en-US" sz="2500" dirty="0">
                <a:solidFill>
                  <a:srgbClr val="000000"/>
                </a:solidFill>
                <a:latin typeface="Gill Sans Light"/>
                <a:cs typeface="Gill Sans Light"/>
              </a:rPr>
              <a:t>f</a:t>
            </a:r>
            <a:r>
              <a:rPr lang="en-US" sz="2500" dirty="0" smtClean="0">
                <a:solidFill>
                  <a:srgbClr val="000000"/>
                </a:solidFill>
                <a:latin typeface="Gill Sans Light"/>
                <a:cs typeface="Gill Sans Light"/>
              </a:rPr>
              <a:t>unction-variable graph</a:t>
            </a:r>
          </a:p>
        </p:txBody>
      </p:sp>
      <p:pic>
        <p:nvPicPr>
          <p:cNvPr id="6" name="Picture 5"/>
          <p:cNvPicPr>
            <a:picLocks noChangeAspect="1"/>
          </p:cNvPicPr>
          <p:nvPr/>
        </p:nvPicPr>
        <p:blipFill>
          <a:blip r:embed="rId3"/>
          <a:stretch>
            <a:fillRect/>
          </a:stretch>
        </p:blipFill>
        <p:spPr>
          <a:xfrm>
            <a:off x="1546995" y="4134314"/>
            <a:ext cx="6050010" cy="2723686"/>
          </a:xfrm>
          <a:prstGeom prst="rect">
            <a:avLst/>
          </a:prstGeom>
        </p:spPr>
      </p:pic>
      <p:pic>
        <p:nvPicPr>
          <p:cNvPr id="2" name="Picture 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9778" y="1582828"/>
            <a:ext cx="3390900" cy="101600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8905" y="3455091"/>
            <a:ext cx="171450" cy="19431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9124" y="3371491"/>
            <a:ext cx="294640" cy="345440"/>
          </a:xfrm>
          <a:prstGeom prst="rect">
            <a:avLst/>
          </a:prstGeom>
        </p:spPr>
      </p:pic>
      <p:sp>
        <p:nvSpPr>
          <p:cNvPr id="9" name="TextBox 8"/>
          <p:cNvSpPr txBox="1"/>
          <p:nvPr/>
        </p:nvSpPr>
        <p:spPr>
          <a:xfrm>
            <a:off x="3899003" y="4568236"/>
            <a:ext cx="3698001" cy="1938992"/>
          </a:xfrm>
          <a:prstGeom prst="rect">
            <a:avLst/>
          </a:prstGeom>
          <a:solidFill>
            <a:srgbClr val="323E9D"/>
          </a:solidFill>
          <a:effectLst>
            <a:outerShdw blurRad="50800" dist="38100" dir="2700000" algn="tl" rotWithShape="0">
              <a:prstClr val="black">
                <a:alpha val="40000"/>
              </a:prstClr>
            </a:outerShdw>
          </a:effectLst>
        </p:spPr>
        <p:txBody>
          <a:bodyPr wrap="square" rtlCol="0">
            <a:spAutoFit/>
          </a:bodyPr>
          <a:lstStyle/>
          <a:p>
            <a:pPr algn="ctr"/>
            <a:r>
              <a:rPr lang="en-US" sz="2000" dirty="0" smtClean="0">
                <a:solidFill>
                  <a:srgbClr val="FFFFFF"/>
                </a:solidFill>
                <a:latin typeface="Gill Sans Light"/>
                <a:cs typeface="Gill Sans Light"/>
              </a:rPr>
              <a:t>Matrix Fact./Comp.</a:t>
            </a:r>
          </a:p>
          <a:p>
            <a:pPr algn="ctr"/>
            <a:r>
              <a:rPr lang="en-US" sz="2000" dirty="0" smtClean="0">
                <a:solidFill>
                  <a:srgbClr val="FFFFFF"/>
                </a:solidFill>
                <a:latin typeface="Gill Sans Light"/>
                <a:cs typeface="Gill Sans Light"/>
              </a:rPr>
              <a:t>Graph cuts</a:t>
            </a:r>
          </a:p>
          <a:p>
            <a:pPr algn="ctr"/>
            <a:r>
              <a:rPr lang="en-US" sz="2000" dirty="0" smtClean="0">
                <a:solidFill>
                  <a:srgbClr val="FFFFFF"/>
                </a:solidFill>
                <a:latin typeface="Gill Sans Light"/>
                <a:cs typeface="Gill Sans Light"/>
              </a:rPr>
              <a:t>Graph/text Classification</a:t>
            </a:r>
          </a:p>
          <a:p>
            <a:pPr algn="ctr"/>
            <a:r>
              <a:rPr lang="en-US" sz="2000" dirty="0" smtClean="0">
                <a:solidFill>
                  <a:srgbClr val="FFFFFF"/>
                </a:solidFill>
                <a:latin typeface="Gill Sans Light"/>
                <a:cs typeface="Gill Sans Light"/>
              </a:rPr>
              <a:t>Topic Modeling</a:t>
            </a:r>
          </a:p>
          <a:p>
            <a:pPr algn="ctr"/>
            <a:r>
              <a:rPr lang="en-US" sz="2000" dirty="0" smtClean="0">
                <a:solidFill>
                  <a:srgbClr val="FFFFFF"/>
                </a:solidFill>
                <a:latin typeface="Gill Sans Light"/>
                <a:cs typeface="Gill Sans Light"/>
              </a:rPr>
              <a:t>Dropout</a:t>
            </a:r>
          </a:p>
          <a:p>
            <a:pPr algn="ctr"/>
            <a:r>
              <a:rPr lang="en-US" sz="2000" dirty="0" smtClean="0">
                <a:solidFill>
                  <a:srgbClr val="FFFFFF"/>
                </a:solidFill>
                <a:latin typeface="Gill Sans Light"/>
                <a:cs typeface="Gill Sans Light"/>
              </a:rPr>
              <a:t>…</a:t>
            </a:r>
          </a:p>
        </p:txBody>
      </p:sp>
    </p:spTree>
    <p:extLst>
      <p:ext uri="{BB962C8B-B14F-4D97-AF65-F5344CB8AC3E}">
        <p14:creationId xmlns:p14="http://schemas.microsoft.com/office/powerpoint/2010/main" val="3587801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Gill Sans Light"/>
              <a:cs typeface="Gill Sans Light"/>
            </a:endParaRPr>
          </a:p>
        </p:txBody>
      </p:sp>
      <p:sp>
        <p:nvSpPr>
          <p:cNvPr id="36" name="Oval 35"/>
          <p:cNvSpPr/>
          <p:nvPr/>
        </p:nvSpPr>
        <p:spPr>
          <a:xfrm>
            <a:off x="3031010"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1</a:t>
            </a:r>
            <a:endParaRPr lang="en-US" b="1" dirty="0">
              <a:latin typeface="Gill Sans Light"/>
              <a:cs typeface="Gill Sans Light"/>
            </a:endParaRPr>
          </a:p>
        </p:txBody>
      </p:sp>
      <p:sp>
        <p:nvSpPr>
          <p:cNvPr id="37" name="Oval 36"/>
          <p:cNvSpPr/>
          <p:nvPr/>
        </p:nvSpPr>
        <p:spPr>
          <a:xfrm>
            <a:off x="3031010" y="3251337"/>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sp>
        <p:nvSpPr>
          <p:cNvPr id="39" name="Oval 38"/>
          <p:cNvSpPr/>
          <p:nvPr/>
        </p:nvSpPr>
        <p:spPr>
          <a:xfrm>
            <a:off x="3031010"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3</a:t>
            </a:r>
            <a:endParaRPr lang="en-US" b="1" dirty="0">
              <a:latin typeface="Gill Sans Light"/>
              <a:cs typeface="Gill Sans Light"/>
            </a:endParaRPr>
          </a:p>
        </p:txBody>
      </p:sp>
      <p:sp>
        <p:nvSpPr>
          <p:cNvPr id="40" name="Oval 39"/>
          <p:cNvSpPr/>
          <p:nvPr/>
        </p:nvSpPr>
        <p:spPr>
          <a:xfrm>
            <a:off x="303101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4</a:t>
            </a:r>
            <a:endParaRPr lang="en-US" b="1" dirty="0">
              <a:latin typeface="Gill Sans Light"/>
              <a:cs typeface="Gill Sans Light"/>
            </a:endParaRPr>
          </a:p>
        </p:txBody>
      </p:sp>
      <p:sp>
        <p:nvSpPr>
          <p:cNvPr id="41" name="Rectangle 40"/>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Step1:</a:t>
            </a:r>
            <a:br>
              <a:rPr lang="en-US" sz="2500" dirty="0" smtClean="0">
                <a:latin typeface="Gill Sans Light"/>
                <a:cs typeface="Gill Sans Light"/>
              </a:rPr>
            </a:br>
            <a:r>
              <a:rPr lang="en-US" sz="2500" dirty="0" smtClean="0">
                <a:latin typeface="Gill Sans Light"/>
                <a:cs typeface="Gill Sans Light"/>
              </a:rPr>
              <a:t>Pick random data point</a:t>
            </a:r>
            <a:endParaRPr lang="en-US" sz="2500" dirty="0">
              <a:latin typeface="Gill Sans Light"/>
              <a:cs typeface="Gill Sans Light"/>
            </a:endParaRPr>
          </a:p>
        </p:txBody>
      </p:sp>
      <p:pic>
        <p:nvPicPr>
          <p:cNvPr id="42" name="Picture 41"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43" name="Picture 4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45" name="Picture 44"/>
          <p:cNvPicPr>
            <a:picLocks noChangeAspect="1"/>
          </p:cNvPicPr>
          <p:nvPr/>
        </p:nvPicPr>
        <p:blipFill rotWithShape="1">
          <a:blip r:embed="rId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grpSp>
        <p:nvGrpSpPr>
          <p:cNvPr id="4" name="Group 3"/>
          <p:cNvGrpSpPr/>
          <p:nvPr/>
        </p:nvGrpSpPr>
        <p:grpSpPr>
          <a:xfrm>
            <a:off x="6428676" y="1858896"/>
            <a:ext cx="2175391" cy="3043600"/>
            <a:chOff x="1292882" y="-1028250"/>
            <a:chExt cx="6246809" cy="6917280"/>
          </a:xfrm>
        </p:grpSpPr>
        <p:pic>
          <p:nvPicPr>
            <p:cNvPr id="48" name="Picture 47"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71461" y="1859569"/>
              <a:ext cx="1059535" cy="804821"/>
            </a:xfrm>
            <a:prstGeom prst="rect">
              <a:avLst/>
            </a:prstGeom>
            <a:ln w="38100" cmpd="sng">
              <a:solidFill>
                <a:srgbClr val="151AEE"/>
              </a:solidFill>
            </a:ln>
          </p:spPr>
        </p:pic>
        <p:pic>
          <p:nvPicPr>
            <p:cNvPr id="49" name="Picture 48" descr="1412613364603_wps_17_SANTA_MONICA_CA_AUGUST_04.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81275" y="1503948"/>
              <a:ext cx="879001" cy="711242"/>
            </a:xfrm>
            <a:prstGeom prst="rect">
              <a:avLst/>
            </a:prstGeom>
            <a:ln w="38100" cmpd="sng">
              <a:solidFill>
                <a:srgbClr val="151AEE"/>
              </a:solidFill>
            </a:ln>
          </p:spPr>
        </p:pic>
        <p:pic>
          <p:nvPicPr>
            <p:cNvPr id="50" name="Picture 49" descr="sf-cat.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292882" y="3526965"/>
              <a:ext cx="868947" cy="547437"/>
            </a:xfrm>
            <a:prstGeom prst="rect">
              <a:avLst/>
            </a:prstGeom>
            <a:ln w="38100" cmpd="sng">
              <a:solidFill>
                <a:srgbClr val="151AEE"/>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092434" y="1200775"/>
              <a:ext cx="1238249" cy="825499"/>
            </a:xfrm>
            <a:prstGeom prst="rect">
              <a:avLst/>
            </a:prstGeom>
            <a:ln w="38100" cmpd="sng">
              <a:solidFill>
                <a:srgbClr val="151AEE"/>
              </a:solidFill>
            </a:ln>
          </p:spPr>
        </p:pic>
        <p:pic>
          <p:nvPicPr>
            <p:cNvPr id="52" name="Picture 51" descr="716974.jpg"/>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810863" y="2583448"/>
              <a:ext cx="900696" cy="707414"/>
            </a:xfrm>
            <a:prstGeom prst="rect">
              <a:avLst/>
            </a:prstGeom>
            <a:ln w="38100" cmpd="sng">
              <a:solidFill>
                <a:srgbClr val="D33072"/>
              </a:solidFill>
            </a:ln>
          </p:spPr>
        </p:pic>
        <p:pic>
          <p:nvPicPr>
            <p:cNvPr id="60" name="Picture 59" descr="yFEyUdBQw9.jpg"/>
            <p:cNvPicPr>
              <a:picLocks noChangeAspect="1"/>
            </p:cNvPicPr>
            <p:nvPr/>
          </p:nvPicPr>
          <p:blipFill rotWithShape="1">
            <a:blip r:embed="rId10" cstate="print">
              <a:extLst>
                <a:ext uri="{28A0092B-C50C-407E-A947-70E740481C1C}">
                  <a14:useLocalDpi xmlns:a14="http://schemas.microsoft.com/office/drawing/2010/main"/>
                </a:ext>
              </a:extLst>
            </a:blip>
            <a:srcRect t="-13248"/>
            <a:stretch/>
          </p:blipFill>
          <p:spPr>
            <a:xfrm>
              <a:off x="5837040" y="870479"/>
              <a:ext cx="1110678" cy="1256632"/>
            </a:xfrm>
            <a:prstGeom prst="rect">
              <a:avLst/>
            </a:prstGeom>
            <a:ln w="38100" cmpd="sng">
              <a:solidFill>
                <a:srgbClr val="D33072"/>
              </a:solidFill>
            </a:ln>
          </p:spPr>
        </p:pic>
        <p:cxnSp>
          <p:nvCxnSpPr>
            <p:cNvPr id="61" name="Straight Connector 60"/>
            <p:cNvCxnSpPr>
              <a:endCxn id="81" idx="3"/>
            </p:cNvCxnSpPr>
            <p:nvPr/>
          </p:nvCxnSpPr>
          <p:spPr>
            <a:xfrm flipV="1">
              <a:off x="2161828" y="-1028250"/>
              <a:ext cx="291382" cy="691728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pic>
          <p:nvPicPr>
            <p:cNvPr id="62" name="Picture 61"/>
            <p:cNvPicPr>
              <a:picLocks noChangeAspect="1"/>
            </p:cNvPicPr>
            <p:nvPr/>
          </p:nvPicPr>
          <p:blipFill rotWithShape="1">
            <a:blip r:embed="rId11" cstate="print">
              <a:extLst>
                <a:ext uri="{28A0092B-C50C-407E-A947-70E740481C1C}">
                  <a14:useLocalDpi xmlns:a14="http://schemas.microsoft.com/office/drawing/2010/main"/>
                </a:ext>
              </a:extLst>
            </a:blip>
            <a:srcRect b="-1125"/>
            <a:stretch/>
          </p:blipFill>
          <p:spPr>
            <a:xfrm>
              <a:off x="6505768" y="2738525"/>
              <a:ext cx="1033923" cy="866006"/>
            </a:xfrm>
            <a:prstGeom prst="rect">
              <a:avLst/>
            </a:prstGeom>
            <a:ln w="38100" cmpd="sng">
              <a:solidFill>
                <a:srgbClr val="D33072"/>
              </a:solidFill>
            </a:ln>
          </p:spPr>
        </p:pic>
        <p:pic>
          <p:nvPicPr>
            <p:cNvPr id="63" name="Picture 6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844236" y="2727995"/>
              <a:ext cx="1168715" cy="876536"/>
            </a:xfrm>
            <a:prstGeom prst="rect">
              <a:avLst/>
            </a:prstGeom>
          </p:spPr>
        </p:pic>
        <p:pic>
          <p:nvPicPr>
            <p:cNvPr id="64" name="Picture 63"/>
            <p:cNvPicPr>
              <a:picLocks noChangeAspect="1"/>
            </p:cNvPicPr>
            <p:nvPr/>
          </p:nvPicPr>
          <p:blipFill rotWithShape="1">
            <a:blip r:embed="rId5" cstate="print">
              <a:extLst>
                <a:ext uri="{28A0092B-C50C-407E-A947-70E740481C1C}">
                  <a14:useLocalDpi xmlns:a14="http://schemas.microsoft.com/office/drawing/2010/main"/>
                </a:ext>
              </a:extLst>
            </a:blip>
            <a:srcRect t="-2064"/>
            <a:stretch/>
          </p:blipFill>
          <p:spPr>
            <a:xfrm>
              <a:off x="3331377" y="4074402"/>
              <a:ext cx="761057" cy="873152"/>
            </a:xfrm>
            <a:prstGeom prst="rect">
              <a:avLst/>
            </a:prstGeom>
            <a:ln w="38100" cmpd="sng">
              <a:solidFill>
                <a:srgbClr val="D33072"/>
              </a:solidFill>
            </a:ln>
          </p:spPr>
        </p:pic>
        <p:pic>
          <p:nvPicPr>
            <p:cNvPr id="65" name="Picture 6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71418" y="3808386"/>
              <a:ext cx="1327950" cy="771068"/>
            </a:xfrm>
            <a:prstGeom prst="rect">
              <a:avLst/>
            </a:prstGeom>
            <a:ln w="38100" cmpd="sng">
              <a:solidFill>
                <a:srgbClr val="D33072"/>
              </a:solidFill>
            </a:ln>
          </p:spPr>
        </p:pic>
      </p:grpSp>
      <p:sp>
        <p:nvSpPr>
          <p:cNvPr id="34" name="Oval 33"/>
          <p:cNvSpPr/>
          <p:nvPr/>
        </p:nvSpPr>
        <p:spPr>
          <a:xfrm>
            <a:off x="3031010" y="3265185"/>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grpSp>
        <p:nvGrpSpPr>
          <p:cNvPr id="44" name="Group 43"/>
          <p:cNvGrpSpPr/>
          <p:nvPr/>
        </p:nvGrpSpPr>
        <p:grpSpPr>
          <a:xfrm>
            <a:off x="64813" y="3052888"/>
            <a:ext cx="1926897" cy="446276"/>
            <a:chOff x="64813" y="3052888"/>
            <a:chExt cx="1926897" cy="446276"/>
          </a:xfrm>
        </p:grpSpPr>
        <p:sp>
          <p:nvSpPr>
            <p:cNvPr id="46" name="TextBox 45"/>
            <p:cNvSpPr txBox="1"/>
            <p:nvPr/>
          </p:nvSpPr>
          <p:spPr>
            <a:xfrm>
              <a:off x="64813"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Sample </a:t>
              </a:r>
              <a:endParaRPr lang="en-US" sz="2300" dirty="0" smtClean="0">
                <a:latin typeface="Gill Sans Light"/>
                <a:cs typeface="Gill Sans Light"/>
              </a:endParaRPr>
            </a:p>
          </p:txBody>
        </p:sp>
        <p:pic>
          <p:nvPicPr>
            <p:cNvPr id="53" name="Picture 52"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4613" y="3230044"/>
              <a:ext cx="297269" cy="217997"/>
            </a:xfrm>
            <a:prstGeom prst="rect">
              <a:avLst/>
            </a:prstGeom>
          </p:spPr>
        </p:pic>
      </p:grpSp>
    </p:spTree>
    <p:extLst>
      <p:ext uri="{BB962C8B-B14F-4D97-AF65-F5344CB8AC3E}">
        <p14:creationId xmlns:p14="http://schemas.microsoft.com/office/powerpoint/2010/main" val="4085912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1010"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1</a:t>
            </a:r>
            <a:endParaRPr lang="en-US" b="1" dirty="0">
              <a:latin typeface="Gill Sans Light"/>
              <a:cs typeface="Gill Sans Light"/>
            </a:endParaRPr>
          </a:p>
        </p:txBody>
      </p:sp>
      <p:sp>
        <p:nvSpPr>
          <p:cNvPr id="46" name="Oval 45"/>
          <p:cNvSpPr/>
          <p:nvPr/>
        </p:nvSpPr>
        <p:spPr>
          <a:xfrm>
            <a:off x="303101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2</a:t>
            </a:r>
            <a:endParaRPr lang="en-US" b="1"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1010"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3</a:t>
            </a:r>
            <a:endParaRPr lang="en-US" b="1" dirty="0">
              <a:latin typeface="Gill Sans Light"/>
              <a:cs typeface="Gill Sans Light"/>
            </a:endParaRPr>
          </a:p>
        </p:txBody>
      </p:sp>
      <p:sp>
        <p:nvSpPr>
          <p:cNvPr id="92" name="Oval 91"/>
          <p:cNvSpPr/>
          <p:nvPr/>
        </p:nvSpPr>
        <p:spPr>
          <a:xfrm>
            <a:off x="303101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Gill Sans Light"/>
                <a:cs typeface="Gill Sans Light"/>
              </a:rPr>
              <a:t>4</a:t>
            </a:r>
            <a:endParaRPr lang="en-US" b="1" dirty="0">
              <a:latin typeface="Gill Sans Light"/>
              <a:cs typeface="Gill Sans Light"/>
            </a:endParaRPr>
          </a:p>
        </p:txBody>
      </p:sp>
      <p:cxnSp>
        <p:nvCxnSpPr>
          <p:cNvPr id="95" name="Straight Arrow Connector 94"/>
          <p:cNvCxnSpPr>
            <a:stCxn id="46" idx="6"/>
            <a:endCxn id="54" idx="1"/>
          </p:cNvCxnSpPr>
          <p:nvPr/>
        </p:nvCxnSpPr>
        <p:spPr>
          <a:xfrm flipV="1">
            <a:off x="3319568" y="2546682"/>
            <a:ext cx="2337233" cy="850320"/>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6" idx="6"/>
            <a:endCxn id="90" idx="1"/>
          </p:cNvCxnSpPr>
          <p:nvPr/>
        </p:nvCxnSpPr>
        <p:spPr>
          <a:xfrm>
            <a:off x="3319568" y="3397002"/>
            <a:ext cx="2337233" cy="816852"/>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46" idx="6"/>
            <a:endCxn id="58" idx="1"/>
          </p:cNvCxnSpPr>
          <p:nvPr/>
        </p:nvCxnSpPr>
        <p:spPr>
          <a:xfrm>
            <a:off x="3319568" y="3397002"/>
            <a:ext cx="2337233" cy="1650438"/>
          </a:xfrm>
          <a:prstGeom prst="straightConnector1">
            <a:avLst/>
          </a:prstGeom>
          <a:solidFill>
            <a:schemeClr val="tx1"/>
          </a:solidFill>
          <a:ln>
            <a:solidFill>
              <a:srgbClr val="FF66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 2:</a:t>
            </a:r>
          </a:p>
          <a:p>
            <a:pPr algn="ctr"/>
            <a:r>
              <a:rPr lang="en-US" sz="2500" dirty="0" smtClean="0">
                <a:latin typeface="Gill Sans Light"/>
                <a:cs typeface="Gill Sans Light"/>
              </a:rPr>
              <a:t>Read Variables</a:t>
            </a:r>
            <a:endParaRPr lang="en-US" sz="2500" dirty="0">
              <a:latin typeface="Gill Sans Light"/>
              <a:cs typeface="Gill Sans Light"/>
            </a:endParaRPr>
          </a:p>
        </p:txBody>
      </p:sp>
      <p:pic>
        <p:nvPicPr>
          <p:cNvPr id="45" name="Picture 4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80" y="2400632"/>
            <a:ext cx="345440" cy="233680"/>
          </a:xfrm>
          <a:prstGeom prst="rect">
            <a:avLst/>
          </a:prstGeom>
        </p:spPr>
      </p:pic>
      <p:pic>
        <p:nvPicPr>
          <p:cNvPr id="47" name="Picture 4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480" y="4099472"/>
            <a:ext cx="345440" cy="223520"/>
          </a:xfrm>
          <a:prstGeom prst="rect">
            <a:avLst/>
          </a:prstGeom>
        </p:spPr>
      </p:pic>
      <p:pic>
        <p:nvPicPr>
          <p:cNvPr id="48" name="Picture 4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480" y="4939445"/>
            <a:ext cx="345440" cy="233680"/>
          </a:xfrm>
          <a:prstGeom prst="rect">
            <a:avLst/>
          </a:prstGeom>
        </p:spPr>
      </p:pic>
      <p:grpSp>
        <p:nvGrpSpPr>
          <p:cNvPr id="50" name="Group 49"/>
          <p:cNvGrpSpPr/>
          <p:nvPr/>
        </p:nvGrpSpPr>
        <p:grpSpPr>
          <a:xfrm>
            <a:off x="64813" y="3052888"/>
            <a:ext cx="1926897" cy="446276"/>
            <a:chOff x="64813" y="3052888"/>
            <a:chExt cx="1926897" cy="446276"/>
          </a:xfrm>
        </p:grpSpPr>
        <p:sp>
          <p:nvSpPr>
            <p:cNvPr id="51" name="TextBox 50"/>
            <p:cNvSpPr txBox="1"/>
            <p:nvPr/>
          </p:nvSpPr>
          <p:spPr>
            <a:xfrm>
              <a:off x="64813"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Read </a:t>
              </a:r>
              <a:endParaRPr lang="en-US" sz="2300" dirty="0" smtClean="0">
                <a:latin typeface="Gill Sans Light"/>
                <a:cs typeface="Gill Sans Light"/>
              </a:endParaRPr>
            </a:p>
          </p:txBody>
        </p:sp>
        <p:pic>
          <p:nvPicPr>
            <p:cNvPr id="52" name="Picture 5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119" y="3251336"/>
              <a:ext cx="170145" cy="152235"/>
            </a:xfrm>
            <a:prstGeom prst="rect">
              <a:avLst/>
            </a:prstGeom>
          </p:spPr>
        </p:pic>
      </p:grpSp>
      <p:pic>
        <p:nvPicPr>
          <p:cNvPr id="68" name="Picture 67"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69" name="Picture 68" descr="1412613364603_wps_17_SANTA_MONICA_CA_AUGUST_04.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70" name="Picture 69" descr="sf-cat.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72" name="Picture 71" descr="716974.jp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73" name="Picture 72" descr="yFEyUdBQw9.jpg"/>
          <p:cNvPicPr>
            <a:picLocks noChangeAspect="1"/>
          </p:cNvPicPr>
          <p:nvPr/>
        </p:nvPicPr>
        <p:blipFill rotWithShape="1">
          <a:blip r:embed="rId12"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74" name="Picture 73"/>
          <p:cNvPicPr>
            <a:picLocks noChangeAspect="1"/>
          </p:cNvPicPr>
          <p:nvPr/>
        </p:nvPicPr>
        <p:blipFill rotWithShape="1">
          <a:blip r:embed="rId13"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75" name="Picture 74"/>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76" name="Picture 75"/>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77" name="Picture 76"/>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cxnSp>
        <p:nvCxnSpPr>
          <p:cNvPr id="34" name="Straight Connector 33"/>
          <p:cNvCxnSpPr/>
          <p:nvPr/>
        </p:nvCxnSpPr>
        <p:spPr>
          <a:xfrm flipV="1">
            <a:off x="6731278" y="1858896"/>
            <a:ext cx="101471" cy="3043600"/>
          </a:xfrm>
          <a:prstGeom prst="line">
            <a:avLst/>
          </a:prstGeom>
          <a:ln w="76200" cmpd="sng">
            <a:solidFill>
              <a:schemeClr val="tx1"/>
            </a:solidFill>
          </a:ln>
        </p:spPr>
        <p:style>
          <a:lnRef idx="3">
            <a:schemeClr val="dk1"/>
          </a:lnRef>
          <a:fillRef idx="0">
            <a:schemeClr val="dk1"/>
          </a:fillRef>
          <a:effectRef idx="2">
            <a:schemeClr val="dk1"/>
          </a:effectRef>
          <a:fontRef idx="minor">
            <a:schemeClr val="tx1"/>
          </a:fontRef>
        </p:style>
      </p:cxnSp>
      <p:pic>
        <p:nvPicPr>
          <p:cNvPr id="78" name="Picture 77"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79" name="Picture 7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82" name="Picture 81"/>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83" name="Picture 8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spTree>
    <p:extLst>
      <p:ext uri="{BB962C8B-B14F-4D97-AF65-F5344CB8AC3E}">
        <p14:creationId xmlns:p14="http://schemas.microsoft.com/office/powerpoint/2010/main" val="3805639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right)">
                                      <p:cBhvr>
                                        <p:cTn id="7" dur="500"/>
                                        <p:tgtEl>
                                          <p:spTgt spid="95"/>
                                        </p:tgtEl>
                                      </p:cBhvr>
                                    </p:animEffect>
                                  </p:childTnLst>
                                </p:cTn>
                              </p:par>
                              <p:par>
                                <p:cTn id="8" presetID="22" presetClass="entr" presetSubtype="2"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right)">
                                      <p:cBhvr>
                                        <p:cTn id="10" dur="500"/>
                                        <p:tgtEl>
                                          <p:spTgt spid="98"/>
                                        </p:tgtEl>
                                      </p:cBhvr>
                                    </p:animEffect>
                                  </p:childTnLst>
                                </p:cTn>
                              </p:par>
                              <p:par>
                                <p:cTn id="11" presetID="22" presetClass="entr" presetSubtype="2"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right)">
                                      <p:cBhvr>
                                        <p:cTn id="13"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0009"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1</a:t>
            </a:r>
            <a:endParaRPr lang="en-US"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0009"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3</a:t>
            </a:r>
            <a:endParaRPr lang="en-US" dirty="0">
              <a:latin typeface="Gill Sans Light"/>
              <a:cs typeface="Gill Sans Light"/>
            </a:endParaRPr>
          </a:p>
        </p:txBody>
      </p:sp>
      <p:sp>
        <p:nvSpPr>
          <p:cNvPr id="92" name="Oval 91"/>
          <p:cNvSpPr/>
          <p:nvPr/>
        </p:nvSpPr>
        <p:spPr>
          <a:xfrm>
            <a:off x="303813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4</a:t>
            </a:r>
            <a:endParaRPr lang="en-US" dirty="0">
              <a:latin typeface="Gill Sans Light"/>
              <a:cs typeface="Gill Sans Light"/>
            </a:endParaRPr>
          </a:p>
        </p:txBody>
      </p:sp>
      <p:cxnSp>
        <p:nvCxnSpPr>
          <p:cNvPr id="95" name="Straight Arrow Connector 94"/>
          <p:cNvCxnSpPr>
            <a:endCxn id="54" idx="1"/>
          </p:cNvCxnSpPr>
          <p:nvPr/>
        </p:nvCxnSpPr>
        <p:spPr>
          <a:xfrm flipV="1">
            <a:off x="3312448" y="2546682"/>
            <a:ext cx="2344353" cy="850320"/>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90" idx="1"/>
          </p:cNvCxnSpPr>
          <p:nvPr/>
        </p:nvCxnSpPr>
        <p:spPr>
          <a:xfrm>
            <a:off x="3312448" y="3397002"/>
            <a:ext cx="2344353" cy="816852"/>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endCxn id="58" idx="1"/>
          </p:cNvCxnSpPr>
          <p:nvPr/>
        </p:nvCxnSpPr>
        <p:spPr>
          <a:xfrm>
            <a:off x="3312448" y="3397002"/>
            <a:ext cx="2344353" cy="1650438"/>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302389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2</a:t>
            </a:r>
            <a:endParaRPr lang="en-US" dirty="0">
              <a:latin typeface="Gill Sans Light"/>
              <a:cs typeface="Gill Sans Light"/>
            </a:endParaRPr>
          </a:p>
        </p:txBody>
      </p:sp>
      <p:pic>
        <p:nvPicPr>
          <p:cNvPr id="23" name="Picture 2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480" y="2400632"/>
            <a:ext cx="345440" cy="233680"/>
          </a:xfrm>
          <a:prstGeom prst="rect">
            <a:avLst/>
          </a:prstGeom>
        </p:spPr>
      </p:pic>
      <p:pic>
        <p:nvPicPr>
          <p:cNvPr id="24" name="Picture 2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480" y="4099472"/>
            <a:ext cx="345440" cy="223520"/>
          </a:xfrm>
          <a:prstGeom prst="rect">
            <a:avLst/>
          </a:prstGeom>
        </p:spPr>
      </p:pic>
      <p:pic>
        <p:nvPicPr>
          <p:cNvPr id="25" name="Picture 2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480" y="4939445"/>
            <a:ext cx="345440" cy="233680"/>
          </a:xfrm>
          <a:prstGeom prst="rect">
            <a:avLst/>
          </a:prstGeom>
        </p:spPr>
      </p:pic>
      <p:sp>
        <p:nvSpPr>
          <p:cNvPr id="45" name="Rectangle 44"/>
          <p:cNvSpPr/>
          <p:nvPr/>
        </p:nvSpPr>
        <p:spPr>
          <a:xfrm>
            <a:off x="2996503" y="5890799"/>
            <a:ext cx="3171732" cy="843722"/>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Step3:</a:t>
            </a:r>
          </a:p>
          <a:p>
            <a:pPr algn="ctr"/>
            <a:r>
              <a:rPr lang="en-US" sz="2500" dirty="0" smtClean="0">
                <a:latin typeface="Gill Sans Light"/>
                <a:cs typeface="Gill Sans Light"/>
              </a:rPr>
              <a:t>Compute local </a:t>
            </a:r>
            <a:r>
              <a:rPr lang="en-US" sz="2500" dirty="0">
                <a:latin typeface="Gill Sans Light"/>
                <a:cs typeface="Gill Sans Light"/>
              </a:rPr>
              <a:t>f</a:t>
            </a:r>
            <a:r>
              <a:rPr lang="en-US" sz="2500" dirty="0" smtClean="0">
                <a:latin typeface="Gill Sans Light"/>
                <a:cs typeface="Gill Sans Light"/>
              </a:rPr>
              <a:t>unction</a:t>
            </a:r>
            <a:endParaRPr lang="en-US" sz="2500" dirty="0">
              <a:latin typeface="Gill Sans Light"/>
              <a:cs typeface="Gill Sans Light"/>
            </a:endParaRPr>
          </a:p>
        </p:txBody>
      </p:sp>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4329" y="3932366"/>
            <a:ext cx="1056071" cy="317680"/>
          </a:xfrm>
          <a:prstGeom prst="rect">
            <a:avLst/>
          </a:prstGeom>
        </p:spPr>
      </p:pic>
      <p:sp>
        <p:nvSpPr>
          <p:cNvPr id="46" name="TextBox 45"/>
          <p:cNvSpPr txBox="1"/>
          <p:nvPr/>
        </p:nvSpPr>
        <p:spPr>
          <a:xfrm>
            <a:off x="64813" y="3052888"/>
            <a:ext cx="1926897" cy="800219"/>
          </a:xfrm>
          <a:prstGeom prst="rect">
            <a:avLst/>
          </a:prstGeom>
          <a:noFill/>
        </p:spPr>
        <p:txBody>
          <a:bodyPr wrap="square" rtlCol="0">
            <a:spAutoFit/>
          </a:bodyPr>
          <a:lstStyle/>
          <a:p>
            <a:pPr algn="ctr"/>
            <a:r>
              <a:rPr lang="en-US" sz="2300" b="1" dirty="0" smtClean="0">
                <a:latin typeface="Gill Sans Light"/>
                <a:cs typeface="Gill Sans Light"/>
              </a:rPr>
              <a:t>Compute grad. of local loss</a:t>
            </a:r>
            <a:endParaRPr lang="en-US" sz="2300" dirty="0" smtClean="0">
              <a:latin typeface="Gill Sans Light"/>
              <a:cs typeface="Gill Sans Light"/>
            </a:endParaRPr>
          </a:p>
        </p:txBody>
      </p:sp>
      <p:pic>
        <p:nvPicPr>
          <p:cNvPr id="51" name="Picture 50"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52" name="Picture 51" descr="1412613364603_wps_17_SANTA_MONICA_CA_AUGUST_04.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53" name="Picture 52" descr="sf-cat.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60" name="Picture 5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61" name="Picture 60" descr="716974.jpg"/>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62" name="Picture 61" descr="yFEyUdBQw9.jpg"/>
          <p:cNvPicPr>
            <a:picLocks noChangeAspect="1"/>
          </p:cNvPicPr>
          <p:nvPr/>
        </p:nvPicPr>
        <p:blipFill rotWithShape="1">
          <a:blip r:embed="rId12"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63" name="Picture 62"/>
          <p:cNvPicPr>
            <a:picLocks noChangeAspect="1"/>
          </p:cNvPicPr>
          <p:nvPr/>
        </p:nvPicPr>
        <p:blipFill rotWithShape="1">
          <a:blip r:embed="rId13"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64" name="Picture 6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65" name="Picture 64"/>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66" name="Picture 6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cxnSp>
        <p:nvCxnSpPr>
          <p:cNvPr id="39" name="Straight Connector 38"/>
          <p:cNvCxnSpPr/>
          <p:nvPr/>
        </p:nvCxnSpPr>
        <p:spPr>
          <a:xfrm flipV="1">
            <a:off x="6731278" y="1858896"/>
            <a:ext cx="101471" cy="304360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pic>
        <p:nvPicPr>
          <p:cNvPr id="67" name="Picture 66" descr="02-11.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21048" y="2556500"/>
            <a:ext cx="529768" cy="402411"/>
          </a:xfrm>
          <a:prstGeom prst="rect">
            <a:avLst/>
          </a:prstGeom>
          <a:ln w="38100" cmpd="sng">
            <a:solidFill>
              <a:srgbClr val="151AEE"/>
            </a:solidFill>
          </a:ln>
        </p:spPr>
      </p:pic>
      <p:pic>
        <p:nvPicPr>
          <p:cNvPr id="68" name="Picture 6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flipH="1">
            <a:off x="2223808" y="3251337"/>
            <a:ext cx="627008" cy="418005"/>
          </a:xfrm>
          <a:prstGeom prst="rect">
            <a:avLst/>
          </a:prstGeom>
          <a:ln w="38100" cmpd="sng">
            <a:solidFill>
              <a:srgbClr val="151AEE"/>
            </a:solidFill>
          </a:ln>
        </p:spPr>
      </p:pic>
      <p:pic>
        <p:nvPicPr>
          <p:cNvPr id="69" name="Picture 68"/>
          <p:cNvPicPr>
            <a:picLocks noChangeAspect="1"/>
          </p:cNvPicPr>
          <p:nvPr/>
        </p:nvPicPr>
        <p:blipFill rotWithShape="1">
          <a:blip r:embed="rId15" cstate="print">
            <a:extLst>
              <a:ext uri="{28A0092B-C50C-407E-A947-70E740481C1C}">
                <a14:useLocalDpi xmlns:a14="http://schemas.microsoft.com/office/drawing/2010/main"/>
              </a:ext>
            </a:extLst>
          </a:blip>
          <a:srcRect t="-2064"/>
          <a:stretch/>
        </p:blipFill>
        <p:spPr>
          <a:xfrm>
            <a:off x="2321048" y="3853107"/>
            <a:ext cx="513656" cy="589311"/>
          </a:xfrm>
          <a:prstGeom prst="rect">
            <a:avLst/>
          </a:prstGeom>
          <a:ln w="38100" cmpd="sng">
            <a:solidFill>
              <a:srgbClr val="D33072"/>
            </a:solidFill>
          </a:ln>
        </p:spPr>
      </p:pic>
      <p:pic>
        <p:nvPicPr>
          <p:cNvPr id="70" name="Picture 69"/>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145862" y="4629318"/>
            <a:ext cx="713336" cy="414195"/>
          </a:xfrm>
          <a:prstGeom prst="rect">
            <a:avLst/>
          </a:prstGeom>
          <a:ln w="38100" cmpd="sng">
            <a:solidFill>
              <a:srgbClr val="D33072"/>
            </a:solidFill>
          </a:ln>
        </p:spPr>
      </p:pic>
    </p:spTree>
    <p:extLst>
      <p:ext uri="{BB962C8B-B14F-4D97-AF65-F5344CB8AC3E}">
        <p14:creationId xmlns:p14="http://schemas.microsoft.com/office/powerpoint/2010/main" val="20966912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descr="02-11.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90864" y="3129535"/>
            <a:ext cx="368973" cy="354121"/>
          </a:xfrm>
          <a:prstGeom prst="rect">
            <a:avLst/>
          </a:prstGeom>
          <a:ln w="38100" cmpd="sng">
            <a:solidFill>
              <a:srgbClr val="151AEE"/>
            </a:solidFill>
          </a:ln>
        </p:spPr>
      </p:pic>
      <p:pic>
        <p:nvPicPr>
          <p:cNvPr id="65" name="Picture 64" descr="1412613364603_wps_17_SANTA_MONICA_CA_AUGUST_04.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6643" y="2973062"/>
            <a:ext cx="306104" cy="312946"/>
          </a:xfrm>
          <a:prstGeom prst="rect">
            <a:avLst/>
          </a:prstGeom>
          <a:ln w="38100" cmpd="sng">
            <a:solidFill>
              <a:srgbClr val="151AEE"/>
            </a:solidFill>
          </a:ln>
        </p:spPr>
      </p:pic>
      <p:pic>
        <p:nvPicPr>
          <p:cNvPr id="67" name="Picture 66" descr="sf-cat.jp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28676" y="3863188"/>
            <a:ext cx="302602" cy="240872"/>
          </a:xfrm>
          <a:prstGeom prst="rect">
            <a:avLst/>
          </a:prstGeom>
          <a:ln w="38100" cmpd="sng">
            <a:solidFill>
              <a:srgbClr val="151AEE"/>
            </a:solidFill>
          </a:ln>
        </p:spPr>
      </p:pic>
      <p:pic>
        <p:nvPicPr>
          <p:cNvPr id="68" name="Picture 6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7403593" y="2839666"/>
            <a:ext cx="431208" cy="363219"/>
          </a:xfrm>
          <a:prstGeom prst="rect">
            <a:avLst/>
          </a:prstGeom>
          <a:ln w="38100" cmpd="sng">
            <a:solidFill>
              <a:srgbClr val="151AEE"/>
            </a:solidFill>
          </a:ln>
        </p:spPr>
      </p:pic>
      <p:pic>
        <p:nvPicPr>
          <p:cNvPr id="69" name="Picture 68" descr="716974.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05539" y="3448041"/>
            <a:ext cx="313659" cy="311262"/>
          </a:xfrm>
          <a:prstGeom prst="rect">
            <a:avLst/>
          </a:prstGeom>
          <a:ln w="38100" cmpd="sng">
            <a:solidFill>
              <a:srgbClr val="D33072"/>
            </a:solidFill>
          </a:ln>
        </p:spPr>
      </p:pic>
      <p:pic>
        <p:nvPicPr>
          <p:cNvPr id="70" name="Picture 69" descr="yFEyUdBQw9.jpg"/>
          <p:cNvPicPr>
            <a:picLocks noChangeAspect="1"/>
          </p:cNvPicPr>
          <p:nvPr/>
        </p:nvPicPr>
        <p:blipFill rotWithShape="1">
          <a:blip r:embed="rId8" cstate="print">
            <a:extLst>
              <a:ext uri="{28A0092B-C50C-407E-A947-70E740481C1C}">
                <a14:useLocalDpi xmlns:a14="http://schemas.microsoft.com/office/drawing/2010/main"/>
              </a:ext>
            </a:extLst>
          </a:blip>
          <a:srcRect t="-13248"/>
          <a:stretch/>
        </p:blipFill>
        <p:spPr>
          <a:xfrm>
            <a:off x="8011135" y="2694336"/>
            <a:ext cx="386783" cy="552917"/>
          </a:xfrm>
          <a:prstGeom prst="rect">
            <a:avLst/>
          </a:prstGeom>
          <a:ln w="38100" cmpd="sng">
            <a:solidFill>
              <a:srgbClr val="D33072"/>
            </a:solidFill>
          </a:ln>
        </p:spPr>
      </p:pic>
      <p:pic>
        <p:nvPicPr>
          <p:cNvPr id="71" name="Picture 70"/>
          <p:cNvPicPr>
            <a:picLocks noChangeAspect="1"/>
          </p:cNvPicPr>
          <p:nvPr/>
        </p:nvPicPr>
        <p:blipFill rotWithShape="1">
          <a:blip r:embed="rId9" cstate="print">
            <a:extLst>
              <a:ext uri="{28A0092B-C50C-407E-A947-70E740481C1C}">
                <a14:useLocalDpi xmlns:a14="http://schemas.microsoft.com/office/drawing/2010/main"/>
              </a:ext>
            </a:extLst>
          </a:blip>
          <a:srcRect b="-1125"/>
          <a:stretch/>
        </p:blipFill>
        <p:spPr>
          <a:xfrm>
            <a:off x="8244013" y="3516275"/>
            <a:ext cx="360054" cy="381042"/>
          </a:xfrm>
          <a:prstGeom prst="rect">
            <a:avLst/>
          </a:prstGeom>
          <a:ln w="38100" cmpd="sng">
            <a:solidFill>
              <a:srgbClr val="D33072"/>
            </a:solidFill>
          </a:ln>
        </p:spPr>
      </p:pic>
      <p:pic>
        <p:nvPicPr>
          <p:cNvPr id="72" name="Picture 7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665401" y="3511642"/>
            <a:ext cx="406994" cy="385675"/>
          </a:xfrm>
          <a:prstGeom prst="rect">
            <a:avLst/>
          </a:prstGeom>
        </p:spPr>
      </p:pic>
      <p:pic>
        <p:nvPicPr>
          <p:cNvPr id="73" name="Picture 72"/>
          <p:cNvPicPr>
            <a:picLocks noChangeAspect="1"/>
          </p:cNvPicPr>
          <p:nvPr/>
        </p:nvPicPr>
        <p:blipFill rotWithShape="1">
          <a:blip r:embed="rId11" cstate="print">
            <a:extLst>
              <a:ext uri="{28A0092B-C50C-407E-A947-70E740481C1C}">
                <a14:useLocalDpi xmlns:a14="http://schemas.microsoft.com/office/drawing/2010/main"/>
              </a:ext>
            </a:extLst>
          </a:blip>
          <a:srcRect t="-2064"/>
          <a:stretch/>
        </p:blipFill>
        <p:spPr>
          <a:xfrm>
            <a:off x="7138562" y="4104061"/>
            <a:ext cx="265031" cy="384186"/>
          </a:xfrm>
          <a:prstGeom prst="rect">
            <a:avLst/>
          </a:prstGeom>
          <a:ln w="38100" cmpd="sng">
            <a:solidFill>
              <a:srgbClr val="D33072"/>
            </a:solidFill>
          </a:ln>
        </p:spPr>
      </p:pic>
      <p:pic>
        <p:nvPicPr>
          <p:cNvPr id="74" name="Picture 7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500746" y="3987014"/>
            <a:ext cx="462446" cy="339270"/>
          </a:xfrm>
          <a:prstGeom prst="rect">
            <a:avLst/>
          </a:prstGeom>
          <a:ln w="38100" cmpd="sng">
            <a:solidFill>
              <a:srgbClr val="D33072"/>
            </a:solidFill>
          </a:ln>
        </p:spPr>
      </p:pic>
      <p:pic>
        <p:nvPicPr>
          <p:cNvPr id="3" name="Picture 2"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6298" y="3740933"/>
            <a:ext cx="2307521" cy="261897"/>
          </a:xfrm>
          <a:prstGeom prst="rect">
            <a:avLst/>
          </a:prstGeom>
        </p:spPr>
      </p:pic>
      <p:cxnSp>
        <p:nvCxnSpPr>
          <p:cNvPr id="39" name="Straight Arrow Connector 38"/>
          <p:cNvCxnSpPr/>
          <p:nvPr/>
        </p:nvCxnSpPr>
        <p:spPr>
          <a:xfrm flipV="1">
            <a:off x="3318567" y="2537923"/>
            <a:ext cx="2344353" cy="850320"/>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3318567" y="3388243"/>
            <a:ext cx="2344353" cy="816852"/>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3318567" y="3388243"/>
            <a:ext cx="2344353" cy="1650438"/>
          </a:xfrm>
          <a:prstGeom prst="straightConnector1">
            <a:avLst/>
          </a:prstGeom>
          <a:solidFill>
            <a:schemeClr val="tx1"/>
          </a:solidFill>
          <a:ln>
            <a:solidFill>
              <a:schemeClr val="tx1">
                <a:lumMod val="50000"/>
                <a:lumOff val="50000"/>
              </a:schemeClr>
            </a:solidFill>
            <a:prstDash val="dash"/>
            <a:headEnd type="none"/>
            <a:tailEnd type="non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0" y="0"/>
            <a:ext cx="9144000" cy="1251227"/>
          </a:xfrm>
        </p:spPr>
        <p:txBody>
          <a:bodyPr>
            <a:normAutofit/>
          </a:bodyPr>
          <a:lstStyle/>
          <a:p>
            <a:r>
              <a:rPr lang="en-US" dirty="0">
                <a:solidFill>
                  <a:srgbClr val="000000"/>
                </a:solidFill>
                <a:latin typeface="Gill Sans Light"/>
                <a:cs typeface="Gill Sans Light"/>
              </a:rPr>
              <a:t>SGD on sparse functions</a:t>
            </a:r>
            <a:endParaRPr lang="en-US" i="1" dirty="0">
              <a:latin typeface="Gill Sans Light"/>
              <a:cs typeface="Gill Sans Light"/>
            </a:endParaRPr>
          </a:p>
        </p:txBody>
      </p:sp>
      <p:sp>
        <p:nvSpPr>
          <p:cNvPr id="44" name="Oval 43"/>
          <p:cNvSpPr/>
          <p:nvPr/>
        </p:nvSpPr>
        <p:spPr>
          <a:xfrm>
            <a:off x="3030009" y="2571423"/>
            <a:ext cx="288558" cy="291330"/>
          </a:xfrm>
          <a:prstGeom prst="ellipse">
            <a:avLst/>
          </a:prstGeom>
          <a:solidFill>
            <a:srgbClr val="323E9D">
              <a:alpha val="34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1</a:t>
            </a:r>
            <a:endParaRPr lang="en-US" dirty="0">
              <a:latin typeface="Gill Sans Light"/>
              <a:cs typeface="Gill Sans Light"/>
            </a:endParaRPr>
          </a:p>
        </p:txBody>
      </p:sp>
      <p:sp>
        <p:nvSpPr>
          <p:cNvPr id="54" name="Rectangle 53"/>
          <p:cNvSpPr/>
          <p:nvPr/>
        </p:nvSpPr>
        <p:spPr>
          <a:xfrm>
            <a:off x="5656801" y="234091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56801" y="2757706"/>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56801" y="3174499"/>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56801" y="4424878"/>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56801" y="4841671"/>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56801" y="5258463"/>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214586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81" name="TextBox 80"/>
          <p:cNvSpPr txBox="1"/>
          <p:nvPr/>
        </p:nvSpPr>
        <p:spPr>
          <a:xfrm>
            <a:off x="4905852" y="1635758"/>
            <a:ext cx="1926897" cy="446276"/>
          </a:xfrm>
          <a:prstGeom prst="rect">
            <a:avLst/>
          </a:prstGeom>
          <a:noFill/>
        </p:spPr>
        <p:txBody>
          <a:bodyPr wrap="square" rtlCol="0">
            <a:spAutoFit/>
          </a:bodyPr>
          <a:lstStyle/>
          <a:p>
            <a:pPr algn="ctr"/>
            <a:r>
              <a:rPr lang="en-US" sz="2300" b="1" dirty="0" smtClean="0">
                <a:latin typeface="Gill Sans Light"/>
                <a:cs typeface="Gill Sans Light"/>
              </a:rPr>
              <a:t>Model</a:t>
            </a:r>
            <a:endParaRPr lang="en-US" sz="2300" dirty="0" smtClean="0">
              <a:latin typeface="Gill Sans Light"/>
              <a:cs typeface="Gill Sans Light"/>
            </a:endParaRPr>
          </a:p>
        </p:txBody>
      </p:sp>
      <p:sp>
        <p:nvSpPr>
          <p:cNvPr id="89" name="Rectangle 88"/>
          <p:cNvSpPr/>
          <p:nvPr/>
        </p:nvSpPr>
        <p:spPr>
          <a:xfrm>
            <a:off x="5656801" y="3591292"/>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5656801" y="4008085"/>
            <a:ext cx="212500" cy="411538"/>
          </a:xfrm>
          <a:prstGeom prst="rect">
            <a:avLst/>
          </a:prstGeom>
          <a:solidFill>
            <a:srgbClr val="93A8FF"/>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030009" y="3931251"/>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3</a:t>
            </a:r>
            <a:endParaRPr lang="en-US" dirty="0">
              <a:latin typeface="Gill Sans Light"/>
              <a:cs typeface="Gill Sans Light"/>
            </a:endParaRPr>
          </a:p>
        </p:txBody>
      </p:sp>
      <p:sp>
        <p:nvSpPr>
          <p:cNvPr id="92" name="Oval 91"/>
          <p:cNvSpPr/>
          <p:nvPr/>
        </p:nvSpPr>
        <p:spPr>
          <a:xfrm>
            <a:off x="3038130" y="4611166"/>
            <a:ext cx="288558" cy="291330"/>
          </a:xfrm>
          <a:prstGeom prst="ellipse">
            <a:avLst/>
          </a:prstGeom>
          <a:solidFill>
            <a:srgbClr val="323E9D">
              <a:alpha val="34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4</a:t>
            </a:r>
            <a:endParaRPr lang="en-US" dirty="0">
              <a:latin typeface="Gill Sans Light"/>
              <a:cs typeface="Gill Sans Light"/>
            </a:endParaRPr>
          </a:p>
        </p:txBody>
      </p:sp>
      <p:cxnSp>
        <p:nvCxnSpPr>
          <p:cNvPr id="95" name="Straight Arrow Connector 94"/>
          <p:cNvCxnSpPr>
            <a:endCxn id="54" idx="1"/>
          </p:cNvCxnSpPr>
          <p:nvPr/>
        </p:nvCxnSpPr>
        <p:spPr>
          <a:xfrm flipV="1">
            <a:off x="3312448" y="2546682"/>
            <a:ext cx="2344353" cy="850320"/>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endCxn id="90" idx="1"/>
          </p:cNvCxnSpPr>
          <p:nvPr/>
        </p:nvCxnSpPr>
        <p:spPr>
          <a:xfrm>
            <a:off x="3312448" y="3397002"/>
            <a:ext cx="2344353" cy="816852"/>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endCxn id="58" idx="1"/>
          </p:cNvCxnSpPr>
          <p:nvPr/>
        </p:nvCxnSpPr>
        <p:spPr>
          <a:xfrm>
            <a:off x="3312448" y="3397002"/>
            <a:ext cx="2344353" cy="1650438"/>
          </a:xfrm>
          <a:prstGeom prst="straightConnector1">
            <a:avLst/>
          </a:prstGeom>
          <a:solidFill>
            <a:schemeClr val="tx1"/>
          </a:solidFill>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023890" y="3251337"/>
            <a:ext cx="288558" cy="291330"/>
          </a:xfrm>
          <a:prstGeom prst="ellipse">
            <a:avLst/>
          </a:prstGeom>
          <a:solidFill>
            <a:srgbClr val="D33072">
              <a:alpha val="62000"/>
            </a:srgbClr>
          </a:solid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ill Sans Light"/>
                <a:cs typeface="Gill Sans Light"/>
              </a:rPr>
              <a:t>2</a:t>
            </a:r>
            <a:endParaRPr lang="en-US" dirty="0">
              <a:latin typeface="Gill Sans Light"/>
              <a:cs typeface="Gill Sans Light"/>
            </a:endParaRPr>
          </a:p>
        </p:txBody>
      </p:sp>
      <p:cxnSp>
        <p:nvCxnSpPr>
          <p:cNvPr id="51" name="Straight Connector 50"/>
          <p:cNvCxnSpPr/>
          <p:nvPr/>
        </p:nvCxnSpPr>
        <p:spPr>
          <a:xfrm flipV="1">
            <a:off x="6731278" y="1858896"/>
            <a:ext cx="101471" cy="3043600"/>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sp>
        <p:nvSpPr>
          <p:cNvPr id="46" name="Rectangle 45"/>
          <p:cNvSpPr/>
          <p:nvPr/>
        </p:nvSpPr>
        <p:spPr>
          <a:xfrm>
            <a:off x="2996503" y="5890799"/>
            <a:ext cx="3171732" cy="843722"/>
          </a:xfrm>
          <a:prstGeom prst="rect">
            <a:avLst/>
          </a:prstGeom>
          <a:solidFill>
            <a:srgbClr val="0C1268">
              <a:alpha val="58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Step4:</a:t>
            </a:r>
          </a:p>
          <a:p>
            <a:pPr algn="ctr"/>
            <a:r>
              <a:rPr lang="en-US" sz="2500" dirty="0" smtClean="0">
                <a:latin typeface="Gill Sans Light"/>
                <a:cs typeface="Gill Sans Light"/>
              </a:rPr>
              <a:t>Update Model</a:t>
            </a:r>
            <a:endParaRPr lang="en-US" sz="2500" dirty="0">
              <a:latin typeface="Gill Sans Light"/>
              <a:cs typeface="Gill Sans Light"/>
            </a:endParaRPr>
          </a:p>
        </p:txBody>
      </p:sp>
      <p:cxnSp>
        <p:nvCxnSpPr>
          <p:cNvPr id="66" name="Straight Connector 65"/>
          <p:cNvCxnSpPr/>
          <p:nvPr/>
        </p:nvCxnSpPr>
        <p:spPr>
          <a:xfrm flipV="1">
            <a:off x="6174828" y="2082034"/>
            <a:ext cx="2069185" cy="2337589"/>
          </a:xfrm>
          <a:prstGeom prst="line">
            <a:avLst/>
          </a:prstGeom>
          <a:ln w="76200" cmpd="sng">
            <a:solidFill>
              <a:srgbClr val="000000"/>
            </a:solidFill>
          </a:ln>
        </p:spPr>
        <p:style>
          <a:lnRef idx="3">
            <a:schemeClr val="dk1"/>
          </a:lnRef>
          <a:fillRef idx="0">
            <a:schemeClr val="dk1"/>
          </a:fillRef>
          <a:effectRef idx="2">
            <a:schemeClr val="dk1"/>
          </a:effectRef>
          <a:fontRef idx="minor">
            <a:schemeClr val="tx1"/>
          </a:fontRef>
        </p:style>
      </p:cxnSp>
      <p:sp>
        <p:nvSpPr>
          <p:cNvPr id="53" name="TextBox 52"/>
          <p:cNvSpPr txBox="1"/>
          <p:nvPr/>
        </p:nvSpPr>
        <p:spPr>
          <a:xfrm>
            <a:off x="306298" y="3052888"/>
            <a:ext cx="1926897" cy="446276"/>
          </a:xfrm>
          <a:prstGeom prst="rect">
            <a:avLst/>
          </a:prstGeom>
          <a:noFill/>
        </p:spPr>
        <p:txBody>
          <a:bodyPr wrap="square" rtlCol="0">
            <a:spAutoFit/>
          </a:bodyPr>
          <a:lstStyle/>
          <a:p>
            <a:pPr algn="ctr"/>
            <a:r>
              <a:rPr lang="en-US" sz="2300" b="1" dirty="0" smtClean="0">
                <a:latin typeface="Gill Sans Light"/>
                <a:cs typeface="Gill Sans Light"/>
              </a:rPr>
              <a:t>Update Model</a:t>
            </a:r>
            <a:endParaRPr lang="en-US" sz="2300" dirty="0" smtClean="0">
              <a:latin typeface="Gill Sans Light"/>
              <a:cs typeface="Gill Sans Light"/>
            </a:endParaRPr>
          </a:p>
        </p:txBody>
      </p:sp>
    </p:spTree>
    <p:extLst>
      <p:ext uri="{BB962C8B-B14F-4D97-AF65-F5344CB8AC3E}">
        <p14:creationId xmlns:p14="http://schemas.microsoft.com/office/powerpoint/2010/main" val="355477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par>
                                <p:cTn id="8" presetID="22" presetClass="entr" presetSubtype="8"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wipe(left)">
                                      <p:cBhvr>
                                        <p:cTn id="10" dur="1000"/>
                                        <p:tgtEl>
                                          <p:spTgt spid="98"/>
                                        </p:tgtEl>
                                      </p:cBhvr>
                                    </p:animEffect>
                                  </p:childTnLst>
                                </p:cTn>
                              </p:par>
                              <p:par>
                                <p:cTn id="11" presetID="22" presetClass="entr" presetSubtype="8"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left)">
                                      <p:cBhvr>
                                        <p:cTn id="13" dur="10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1"/>
                                        </p:tgtEl>
                                      </p:cBhvr>
                                    </p:animEffect>
                                    <p:set>
                                      <p:cBhvr>
                                        <p:cTn id="18" dur="1" fill="hold">
                                          <p:stCondLst>
                                            <p:cond delay="499"/>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Parallelizing Sparse SGD on shared memory architectures</a:t>
            </a:r>
            <a:endParaRPr lang="en-US" sz="5000" dirty="0">
              <a:latin typeface="Gill Sans Light"/>
              <a:cs typeface="Gill Sans Light"/>
            </a:endParaRPr>
          </a:p>
        </p:txBody>
      </p:sp>
    </p:spTree>
    <p:extLst>
      <p:ext uri="{BB962C8B-B14F-4D97-AF65-F5344CB8AC3E}">
        <p14:creationId xmlns:p14="http://schemas.microsoft.com/office/powerpoint/2010/main" val="2131613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l="52784" t="29048" r="-610" b="53876"/>
          <a:stretch/>
        </p:blipFill>
        <p:spPr>
          <a:xfrm>
            <a:off x="1883829" y="3652844"/>
            <a:ext cx="5724147" cy="1536054"/>
          </a:xfrm>
          <a:prstGeom prst="rect">
            <a:avLst/>
          </a:prstGeom>
        </p:spPr>
      </p:pic>
      <p:sp>
        <p:nvSpPr>
          <p:cNvPr id="37" name="Rounded Rectangle 36"/>
          <p:cNvSpPr/>
          <p:nvPr/>
        </p:nvSpPr>
        <p:spPr>
          <a:xfrm>
            <a:off x="0" y="1327011"/>
            <a:ext cx="9181480" cy="696666"/>
          </a:xfrm>
          <a:prstGeom prst="roundRect">
            <a:avLst>
              <a:gd name="adj" fmla="val 9379"/>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FFFFFF"/>
                </a:solidFill>
                <a:latin typeface="Gill Sans Light"/>
                <a:cs typeface="Gill Sans Light"/>
              </a:rPr>
              <a:t>Single Machine, Multi-core</a:t>
            </a:r>
            <a:endParaRPr lang="en-US" sz="3600" i="1" dirty="0">
              <a:solidFill>
                <a:srgbClr val="FFFFFF"/>
              </a:solidFill>
              <a:latin typeface="Gill Sans Light"/>
              <a:cs typeface="Gill Sans Light"/>
            </a:endParaRPr>
          </a:p>
        </p:txBody>
      </p:sp>
    </p:spTree>
    <p:extLst>
      <p:ext uri="{BB962C8B-B14F-4D97-AF65-F5344CB8AC3E}">
        <p14:creationId xmlns:p14="http://schemas.microsoft.com/office/powerpoint/2010/main" val="7153776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CA275B"/>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600" dirty="0">
                <a:latin typeface="Gill Sans Light"/>
                <a:cs typeface="Gill Sans Light"/>
              </a:rPr>
              <a:t>SGD</a:t>
            </a:r>
            <a:endParaRPr lang="en-US" sz="3500" dirty="0">
              <a:latin typeface="Gill Sans Light"/>
              <a:cs typeface="Gill Sans Light"/>
            </a:endParaRPr>
          </a:p>
        </p:txBody>
      </p: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21478" y="1864257"/>
            <a:ext cx="3113546" cy="630646"/>
            <a:chOff x="321478" y="1907064"/>
            <a:chExt cx="3113546" cy="630646"/>
          </a:xfrm>
        </p:grpSpPr>
        <p:pic>
          <p:nvPicPr>
            <p:cNvPr id="28" name="Picture 27"/>
            <p:cNvPicPr>
              <a:picLocks noChangeAspect="1"/>
            </p:cNvPicPr>
            <p:nvPr/>
          </p:nvPicPr>
          <p:blipFill>
            <a:blip r:embed="rId2"/>
            <a:stretch>
              <a:fillRect/>
            </a:stretch>
          </p:blipFill>
          <p:spPr>
            <a:xfrm>
              <a:off x="321478" y="1907064"/>
              <a:ext cx="630646" cy="63064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8" name="Group 7"/>
          <p:cNvGrpSpPr/>
          <p:nvPr/>
        </p:nvGrpSpPr>
        <p:grpSpPr>
          <a:xfrm>
            <a:off x="321478" y="4583881"/>
            <a:ext cx="3146051" cy="630646"/>
            <a:chOff x="321478" y="4612419"/>
            <a:chExt cx="3146051" cy="630646"/>
          </a:xfrm>
        </p:grpSpPr>
        <p:pic>
          <p:nvPicPr>
            <p:cNvPr id="38" name="Picture 37"/>
            <p:cNvPicPr>
              <a:picLocks noChangeAspect="1"/>
            </p:cNvPicPr>
            <p:nvPr/>
          </p:nvPicPr>
          <p:blipFill>
            <a:blip r:embed="rId2"/>
            <a:stretch>
              <a:fillRect/>
            </a:stretch>
          </p:blipFill>
          <p:spPr>
            <a:xfrm>
              <a:off x="321478" y="4612419"/>
              <a:ext cx="630646" cy="630646"/>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4777405"/>
              <a:ext cx="2429779" cy="300675"/>
            </a:xfrm>
            <a:prstGeom prst="rect">
              <a:avLst/>
            </a:prstGeom>
          </p:spPr>
        </p:pic>
      </p:grpSp>
      <p:pic>
        <p:nvPicPr>
          <p:cNvPr id="39" name="Picture 3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44" name="Picture 4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sp>
        <p:nvSpPr>
          <p:cNvPr id="45" name="TextBox 44"/>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2" name="TextBox 31"/>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4" name="Rounded Rectangle 33"/>
          <p:cNvSpPr/>
          <p:nvPr/>
        </p:nvSpPr>
        <p:spPr>
          <a:xfrm>
            <a:off x="2317577" y="5839304"/>
            <a:ext cx="5395319" cy="781569"/>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No conflict =&gt; </a:t>
            </a:r>
          </a:p>
          <a:p>
            <a:pPr algn="ctr"/>
            <a:r>
              <a:rPr lang="en-US" sz="2400" dirty="0" smtClean="0">
                <a:solidFill>
                  <a:srgbClr val="FFFFFF"/>
                </a:solidFill>
                <a:latin typeface="Gill Sans Light"/>
                <a:cs typeface="Gill Sans Light"/>
              </a:rPr>
              <a:t>2 parallel iterations = 2 serial iterations</a:t>
            </a:r>
            <a:endParaRPr lang="en-US" sz="2400" dirty="0">
              <a:solidFill>
                <a:srgbClr val="FFFFFF"/>
              </a:solidFill>
              <a:latin typeface="Gill Sans Light"/>
              <a:cs typeface="Gill Sans Light"/>
            </a:endParaRPr>
          </a:p>
        </p:txBody>
      </p:sp>
    </p:spTree>
    <p:extLst>
      <p:ext uri="{BB962C8B-B14F-4D97-AF65-F5344CB8AC3E}">
        <p14:creationId xmlns:p14="http://schemas.microsoft.com/office/powerpoint/2010/main" val="2981305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ppt_y</p:attrName>
                                        </p:attrNameLst>
                                      </p:cBhvr>
                                      <p:tavLst>
                                        <p:tav tm="0">
                                          <p:val>
                                            <p:strVal val="#ppt_y+#ppt_h*1.125000"/>
                                          </p:val>
                                        </p:tav>
                                        <p:tav tm="100000">
                                          <p:val>
                                            <p:strVal val="#ppt_y"/>
                                          </p:val>
                                        </p:tav>
                                      </p:tavLst>
                                    </p:anim>
                                    <p:animEffect transition="in" filter="wipe(up)">
                                      <p:cBhvr>
                                        <p:cTn id="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06606"/>
            <a:ext cx="9143999" cy="6186309"/>
          </a:xfrm>
          <a:prstGeom prst="rect">
            <a:avLst/>
          </a:prstGeom>
          <a:noFill/>
        </p:spPr>
        <p:txBody>
          <a:bodyPr wrap="square" rtlCol="0">
            <a:spAutoFit/>
          </a:bodyPr>
          <a:lstStyle/>
          <a:p>
            <a:pPr algn="ctr"/>
            <a:endParaRPr lang="en-US" sz="4200" dirty="0" smtClean="0">
              <a:latin typeface="Gill Sans Light"/>
              <a:cs typeface="Gill Sans Light"/>
            </a:endParaRPr>
          </a:p>
          <a:p>
            <a:pPr algn="ctr"/>
            <a:endParaRPr lang="en-US" sz="3500" i="1" dirty="0" smtClean="0">
              <a:latin typeface="Gill Sans Light"/>
              <a:cs typeface="Gill Sans Light"/>
            </a:endParaRPr>
          </a:p>
          <a:p>
            <a:pPr algn="ctr"/>
            <a:r>
              <a:rPr lang="en-US" sz="4500" b="1" dirty="0">
                <a:latin typeface="Gill Sans Light"/>
                <a:cs typeface="Gill Sans Light"/>
              </a:rPr>
              <a:t/>
            </a:r>
            <a:br>
              <a:rPr lang="en-US" sz="4500" b="1" dirty="0">
                <a:latin typeface="Gill Sans Light"/>
                <a:cs typeface="Gill Sans Light"/>
              </a:rPr>
            </a:br>
            <a:endParaRPr lang="en-US" sz="2000" b="1" dirty="0" smtClean="0">
              <a:latin typeface="Gill Sans Light"/>
              <a:cs typeface="Gill Sans Light"/>
            </a:endParaRPr>
          </a:p>
          <a:p>
            <a:pPr algn="ctr"/>
            <a:endParaRPr lang="en-US" sz="2100" b="1" dirty="0" smtClean="0">
              <a:latin typeface="Gill Sans Light"/>
              <a:cs typeface="Gill Sans Light"/>
            </a:endParaRPr>
          </a:p>
          <a:p>
            <a:pPr algn="ctr"/>
            <a:endParaRPr lang="en-US" sz="2100" b="1" dirty="0">
              <a:latin typeface="Gill Sans Light"/>
              <a:cs typeface="Gill Sans Light"/>
            </a:endParaRPr>
          </a:p>
          <a:p>
            <a:pPr algn="ctr"/>
            <a:endParaRPr lang="en-US" sz="2100" b="1" dirty="0">
              <a:latin typeface="Gill Sans Light"/>
              <a:cs typeface="Gill Sans Light"/>
            </a:endParaRPr>
          </a:p>
          <a:p>
            <a:pPr algn="ctr"/>
            <a:endParaRPr lang="en-US" sz="2100" b="1" dirty="0" smtClean="0">
              <a:latin typeface="Gill Sans Light"/>
              <a:cs typeface="Gill Sans Light"/>
            </a:endParaRPr>
          </a:p>
          <a:p>
            <a:pPr algn="ctr"/>
            <a:endParaRPr lang="en-US" sz="3500" dirty="0" smtClean="0">
              <a:latin typeface="Gill Sans Light"/>
              <a:cs typeface="Gill Sans Light"/>
            </a:endParaRPr>
          </a:p>
          <a:p>
            <a:pPr algn="ctr"/>
            <a:endParaRPr lang="en-US" sz="3500" dirty="0" smtClean="0">
              <a:latin typeface="Gill Sans Light"/>
              <a:cs typeface="Gill Sans Light"/>
            </a:endParaRPr>
          </a:p>
          <a:p>
            <a:pPr algn="ctr"/>
            <a:r>
              <a:rPr lang="en-US" sz="3500" dirty="0" smtClean="0">
                <a:latin typeface="Gill Sans Light"/>
                <a:cs typeface="Gill Sans Light"/>
              </a:rPr>
              <a:t>ECE901</a:t>
            </a:r>
          </a:p>
          <a:p>
            <a:pPr algn="ctr"/>
            <a:r>
              <a:rPr lang="en-US" sz="3500" dirty="0" err="1" smtClean="0">
                <a:latin typeface="Gill Sans Light"/>
                <a:cs typeface="Gill Sans Light"/>
              </a:rPr>
              <a:t>Dimitris</a:t>
            </a:r>
            <a:r>
              <a:rPr lang="en-US" sz="3500" dirty="0" smtClean="0">
                <a:latin typeface="Gill Sans Light"/>
                <a:cs typeface="Gill Sans Light"/>
              </a:rPr>
              <a:t> </a:t>
            </a:r>
            <a:r>
              <a:rPr lang="en-US" sz="3500" dirty="0" err="1" smtClean="0">
                <a:latin typeface="Gill Sans Light"/>
                <a:cs typeface="Gill Sans Light"/>
              </a:rPr>
              <a:t>Papailiopoulos</a:t>
            </a:r>
            <a:endParaRPr lang="en-US" sz="3500" dirty="0" smtClean="0">
              <a:latin typeface="Gill Sans Light"/>
              <a:cs typeface="Gill Sans Light"/>
            </a:endParaRPr>
          </a:p>
          <a:p>
            <a:pPr algn="ctr"/>
            <a:endParaRPr lang="en-US" sz="3000" dirty="0" smtClean="0">
              <a:latin typeface="Gill Sans Light"/>
              <a:cs typeface="Gill Sans Light"/>
            </a:endParaRPr>
          </a:p>
        </p:txBody>
      </p:sp>
      <p:sp>
        <p:nvSpPr>
          <p:cNvPr id="5" name="Rectangle 4"/>
          <p:cNvSpPr/>
          <p:nvPr/>
        </p:nvSpPr>
        <p:spPr>
          <a:xfrm>
            <a:off x="-1" y="548423"/>
            <a:ext cx="9144000" cy="2180754"/>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i="1" dirty="0" smtClean="0">
                <a:latin typeface="Gill Sans Light"/>
                <a:cs typeface="Gill Sans Light"/>
              </a:rPr>
              <a:t>Lifting Synchronization Barriers</a:t>
            </a:r>
            <a:endParaRPr lang="en-US" sz="5500" i="1" dirty="0">
              <a:latin typeface="Gill Sans Light"/>
              <a:cs typeface="Gill Sans Light"/>
            </a:endParaRPr>
          </a:p>
        </p:txBody>
      </p:sp>
    </p:spTree>
    <p:extLst>
      <p:ext uri="{BB962C8B-B14F-4D97-AF65-F5344CB8AC3E}">
        <p14:creationId xmlns:p14="http://schemas.microsoft.com/office/powerpoint/2010/main" val="93530313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CA275B"/>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600" dirty="0">
                <a:latin typeface="Gill Sans Light"/>
                <a:cs typeface="Gill Sans Light"/>
              </a:rPr>
              <a:t>SGD</a:t>
            </a:r>
            <a:endParaRPr lang="en-US" sz="3500" dirty="0">
              <a:latin typeface="Gill Sans Light"/>
              <a:cs typeface="Gill Sans Light"/>
            </a:endParaRPr>
          </a:p>
        </p:txBody>
      </p: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321478" y="1864257"/>
            <a:ext cx="3113546" cy="630646"/>
            <a:chOff x="321478" y="1907064"/>
            <a:chExt cx="3113546" cy="630646"/>
          </a:xfrm>
        </p:grpSpPr>
        <p:pic>
          <p:nvPicPr>
            <p:cNvPr id="28" name="Picture 27"/>
            <p:cNvPicPr>
              <a:picLocks noChangeAspect="1"/>
            </p:cNvPicPr>
            <p:nvPr/>
          </p:nvPicPr>
          <p:blipFill>
            <a:blip r:embed="rId2"/>
            <a:stretch>
              <a:fillRect/>
            </a:stretch>
          </p:blipFill>
          <p:spPr>
            <a:xfrm>
              <a:off x="321478" y="1907064"/>
              <a:ext cx="630646" cy="630646"/>
            </a:xfrm>
            <a:prstGeom prst="rect">
              <a:avLst/>
            </a:prstGeom>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8" name="Group 7"/>
          <p:cNvGrpSpPr/>
          <p:nvPr/>
        </p:nvGrpSpPr>
        <p:grpSpPr>
          <a:xfrm>
            <a:off x="321478" y="4583881"/>
            <a:ext cx="3146051" cy="630646"/>
            <a:chOff x="321478" y="4612419"/>
            <a:chExt cx="3146051" cy="630646"/>
          </a:xfrm>
        </p:grpSpPr>
        <p:pic>
          <p:nvPicPr>
            <p:cNvPr id="38" name="Picture 37"/>
            <p:cNvPicPr>
              <a:picLocks noChangeAspect="1"/>
            </p:cNvPicPr>
            <p:nvPr/>
          </p:nvPicPr>
          <p:blipFill>
            <a:blip r:embed="rId2"/>
            <a:stretch>
              <a:fillRect/>
            </a:stretch>
          </p:blipFill>
          <p:spPr>
            <a:xfrm>
              <a:off x="321478" y="4612419"/>
              <a:ext cx="630646" cy="630646"/>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4777405"/>
              <a:ext cx="2429779" cy="300675"/>
            </a:xfrm>
            <a:prstGeom prst="rect">
              <a:avLst/>
            </a:prstGeom>
          </p:spPr>
        </p:pic>
      </p:grpSp>
      <p:pic>
        <p:nvPicPr>
          <p:cNvPr id="39" name="Picture 3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44" name="Picture 4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sp>
        <p:nvSpPr>
          <p:cNvPr id="45" name="TextBox 44"/>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2" name="TextBox 31"/>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3" name="Rounded Rectangle 32"/>
          <p:cNvSpPr/>
          <p:nvPr/>
        </p:nvSpPr>
        <p:spPr>
          <a:xfrm>
            <a:off x="2848267" y="5839304"/>
            <a:ext cx="4270319" cy="781569"/>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FFFF"/>
                </a:solidFill>
                <a:latin typeface="Gill Sans Light"/>
                <a:cs typeface="Gill Sans Light"/>
              </a:rPr>
              <a:t>No conflict =&gt; Speedup</a:t>
            </a:r>
            <a:endParaRPr lang="en-US" sz="2400" dirty="0">
              <a:solidFill>
                <a:srgbClr val="FFFFFF"/>
              </a:solidFill>
              <a:latin typeface="Gill Sans Light"/>
              <a:cs typeface="Gill Sans Light"/>
            </a:endParaRPr>
          </a:p>
        </p:txBody>
      </p:sp>
    </p:spTree>
    <p:extLst>
      <p:ext uri="{BB962C8B-B14F-4D97-AF65-F5344CB8AC3E}">
        <p14:creationId xmlns:p14="http://schemas.microsoft.com/office/powerpoint/2010/main" val="92282578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p:cNvSpPr/>
          <p:nvPr/>
        </p:nvSpPr>
        <p:spPr>
          <a:xfrm>
            <a:off x="3525120" y="2032734"/>
            <a:ext cx="288558" cy="291330"/>
          </a:xfrm>
          <a:prstGeom prst="ellipse">
            <a:avLst/>
          </a:prstGeom>
          <a:solidFill>
            <a:srgbClr val="CA275B">
              <a:alpha val="86000"/>
            </a:srgbClr>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519001" y="2766734"/>
            <a:ext cx="288558" cy="291330"/>
          </a:xfrm>
          <a:prstGeom prst="ellipse">
            <a:avLst/>
          </a:prstGeom>
          <a:solidFill>
            <a:srgbClr val="D33072"/>
          </a:solid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519001" y="4752392"/>
            <a:ext cx="288558" cy="291330"/>
          </a:xfrm>
          <a:prstGeom prst="ellipse">
            <a:avLst/>
          </a:prstGeom>
          <a:solidFill>
            <a:srgbClr val="373659">
              <a:alpha val="1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5696464" y="171463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696464" y="2126172"/>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696464" y="253771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696464" y="4104666"/>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696464" y="4516204"/>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696464" y="4928781"/>
            <a:ext cx="212500" cy="411538"/>
          </a:xfrm>
          <a:prstGeom prst="rect">
            <a:avLst/>
          </a:prstGeom>
          <a:solidFill>
            <a:srgbClr val="CECCFD"/>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Arrow Connector 53"/>
          <p:cNvCxnSpPr>
            <a:stCxn id="36" idx="6"/>
            <a:endCxn id="41" idx="1"/>
          </p:cNvCxnSpPr>
          <p:nvPr/>
        </p:nvCxnSpPr>
        <p:spPr>
          <a:xfrm flipV="1">
            <a:off x="3807559" y="2331941"/>
            <a:ext cx="1888905" cy="580458"/>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36" idx="6"/>
            <a:endCxn id="48" idx="1"/>
          </p:cNvCxnSpPr>
          <p:nvPr/>
        </p:nvCxnSpPr>
        <p:spPr>
          <a:xfrm>
            <a:off x="3807559" y="2912399"/>
            <a:ext cx="1888905" cy="1398036"/>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6" idx="6"/>
          </p:cNvCxnSpPr>
          <p:nvPr/>
        </p:nvCxnSpPr>
        <p:spPr>
          <a:xfrm>
            <a:off x="3807559" y="2912399"/>
            <a:ext cx="1888905" cy="487721"/>
          </a:xfrm>
          <a:prstGeom prst="straightConnector1">
            <a:avLst/>
          </a:prstGeom>
          <a:solidFill>
            <a:schemeClr val="tx1"/>
          </a:solidFill>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7" idx="6"/>
          </p:cNvCxnSpPr>
          <p:nvPr/>
        </p:nvCxnSpPr>
        <p:spPr>
          <a:xfrm flipV="1">
            <a:off x="3807559" y="3483383"/>
            <a:ext cx="1888905" cy="1414674"/>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7" idx="6"/>
            <a:endCxn id="49" idx="1"/>
          </p:cNvCxnSpPr>
          <p:nvPr/>
        </p:nvCxnSpPr>
        <p:spPr>
          <a:xfrm flipV="1">
            <a:off x="3807559" y="4721973"/>
            <a:ext cx="1888905" cy="176084"/>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37" idx="6"/>
            <a:endCxn id="50" idx="1"/>
          </p:cNvCxnSpPr>
          <p:nvPr/>
        </p:nvCxnSpPr>
        <p:spPr>
          <a:xfrm>
            <a:off x="3807559" y="4898057"/>
            <a:ext cx="1888905" cy="236493"/>
          </a:xfrm>
          <a:prstGeom prst="straightConnector1">
            <a:avLst/>
          </a:prstGeom>
          <a:solidFill>
            <a:schemeClr val="tx1"/>
          </a:solidFill>
          <a:ln>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5" idx="6"/>
            <a:endCxn id="40" idx="1"/>
          </p:cNvCxnSpPr>
          <p:nvPr/>
        </p:nvCxnSpPr>
        <p:spPr>
          <a:xfrm flipV="1">
            <a:off x="3813678" y="1920403"/>
            <a:ext cx="1882786" cy="257996"/>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5" idx="6"/>
            <a:endCxn id="41" idx="1"/>
          </p:cNvCxnSpPr>
          <p:nvPr/>
        </p:nvCxnSpPr>
        <p:spPr>
          <a:xfrm>
            <a:off x="3813678" y="2178399"/>
            <a:ext cx="1882786" cy="153542"/>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5" idx="6"/>
            <a:endCxn id="43" idx="1"/>
          </p:cNvCxnSpPr>
          <p:nvPr/>
        </p:nvCxnSpPr>
        <p:spPr>
          <a:xfrm>
            <a:off x="3813678" y="2178399"/>
            <a:ext cx="1882786" cy="565081"/>
          </a:xfrm>
          <a:prstGeom prst="straightConnector1">
            <a:avLst/>
          </a:prstGeom>
          <a:solidFill>
            <a:schemeClr val="tx1"/>
          </a:solid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4873681" y="1012884"/>
            <a:ext cx="2070566" cy="446276"/>
          </a:xfrm>
          <a:prstGeom prst="rect">
            <a:avLst/>
          </a:prstGeom>
          <a:solidFill>
            <a:srgbClr val="CECCFD"/>
          </a:solidFill>
        </p:spPr>
        <p:txBody>
          <a:bodyPr wrap="square" rtlCol="0">
            <a:spAutoFit/>
          </a:bodyPr>
          <a:lstStyle/>
          <a:p>
            <a:pPr algn="ctr"/>
            <a:r>
              <a:rPr lang="en-US" sz="2300" b="1" dirty="0" smtClean="0">
                <a:latin typeface="Gill Sans Light"/>
                <a:cs typeface="Gill Sans Light"/>
              </a:rPr>
              <a:t>shared variables</a:t>
            </a:r>
            <a:endParaRPr lang="en-US" sz="2300" dirty="0" smtClean="0">
              <a:latin typeface="Gill Sans Light"/>
              <a:cs typeface="Gill Sans Light"/>
            </a:endParaRPr>
          </a:p>
        </p:txBody>
      </p:sp>
      <p:sp>
        <p:nvSpPr>
          <p:cNvPr id="38" name="Rectangle 37"/>
          <p:cNvSpPr/>
          <p:nvPr/>
        </p:nvSpPr>
        <p:spPr>
          <a:xfrm>
            <a:off x="5702118" y="2126572"/>
            <a:ext cx="206846" cy="411139"/>
          </a:xfrm>
          <a:prstGeom prst="rect">
            <a:avLst/>
          </a:prstGeom>
          <a:solidFill>
            <a:srgbClr val="FF0000"/>
          </a:solidFill>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p:cNvSpPr txBox="1"/>
          <p:nvPr/>
        </p:nvSpPr>
        <p:spPr>
          <a:xfrm>
            <a:off x="2858150" y="1012884"/>
            <a:ext cx="1912316" cy="446276"/>
          </a:xfrm>
          <a:prstGeom prst="rect">
            <a:avLst/>
          </a:prstGeom>
          <a:solidFill>
            <a:srgbClr val="D33072">
              <a:alpha val="46000"/>
            </a:srgbClr>
          </a:solidFill>
        </p:spPr>
        <p:txBody>
          <a:bodyPr wrap="square" rtlCol="0">
            <a:spAutoFit/>
          </a:bodyPr>
          <a:lstStyle/>
          <a:p>
            <a:pPr algn="ctr"/>
            <a:r>
              <a:rPr lang="en-US" sz="2300" b="1" dirty="0" smtClean="0">
                <a:latin typeface="Gill Sans Light"/>
                <a:cs typeface="Gill Sans Light"/>
              </a:rPr>
              <a:t>data points</a:t>
            </a:r>
            <a:endParaRPr lang="en-US" sz="2300" dirty="0" smtClean="0">
              <a:latin typeface="Gill Sans Light"/>
              <a:cs typeface="Gill Sans Light"/>
            </a:endParaRPr>
          </a:p>
        </p:txBody>
      </p:sp>
      <p:sp>
        <p:nvSpPr>
          <p:cNvPr id="32" name="TextBox 31"/>
          <p:cNvSpPr txBox="1"/>
          <p:nvPr/>
        </p:nvSpPr>
        <p:spPr>
          <a:xfrm>
            <a:off x="431091" y="152643"/>
            <a:ext cx="8281818" cy="646331"/>
          </a:xfrm>
          <a:prstGeom prst="rect">
            <a:avLst/>
          </a:prstGeom>
          <a:noFill/>
        </p:spPr>
        <p:txBody>
          <a:bodyPr wrap="square" rtlCol="0">
            <a:spAutoFit/>
          </a:bodyPr>
          <a:lstStyle/>
          <a:p>
            <a:pPr algn="ctr"/>
            <a:r>
              <a:rPr lang="en-US" sz="3500" dirty="0" smtClean="0">
                <a:latin typeface="Gill Sans Light"/>
                <a:cs typeface="Gill Sans Light"/>
              </a:rPr>
              <a:t>Challenges in Parallel </a:t>
            </a:r>
            <a:r>
              <a:rPr lang="en-US" sz="3200" dirty="0">
                <a:latin typeface="Gill Sans Light"/>
                <a:cs typeface="Gill Sans Light"/>
              </a:rPr>
              <a:t>SGD</a:t>
            </a:r>
            <a:endParaRPr lang="en-US" sz="3500" dirty="0">
              <a:latin typeface="Gill Sans Light"/>
              <a:cs typeface="Gill Sans Light"/>
            </a:endParaRPr>
          </a:p>
        </p:txBody>
      </p:sp>
      <p:pic>
        <p:nvPicPr>
          <p:cNvPr id="29" name="Picture 28"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970" y="3439704"/>
            <a:ext cx="138699" cy="915412"/>
          </a:xfrm>
          <a:prstGeom prst="rect">
            <a:avLst/>
          </a:prstGeom>
        </p:spPr>
      </p:pic>
      <p:pic>
        <p:nvPicPr>
          <p:cNvPr id="30" name="Picture 2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694" y="3072333"/>
            <a:ext cx="138699" cy="915412"/>
          </a:xfrm>
          <a:prstGeom prst="rect">
            <a:avLst/>
          </a:prstGeom>
        </p:spPr>
      </p:pic>
      <p:grpSp>
        <p:nvGrpSpPr>
          <p:cNvPr id="44" name="Group 43"/>
          <p:cNvGrpSpPr/>
          <p:nvPr/>
        </p:nvGrpSpPr>
        <p:grpSpPr>
          <a:xfrm>
            <a:off x="321478" y="1864257"/>
            <a:ext cx="3113546" cy="630646"/>
            <a:chOff x="321478" y="1907064"/>
            <a:chExt cx="3113546" cy="630646"/>
          </a:xfrm>
        </p:grpSpPr>
        <p:pic>
          <p:nvPicPr>
            <p:cNvPr id="45" name="Picture 44"/>
            <p:cNvPicPr>
              <a:picLocks noChangeAspect="1"/>
            </p:cNvPicPr>
            <p:nvPr/>
          </p:nvPicPr>
          <p:blipFill>
            <a:blip r:embed="rId3"/>
            <a:stretch>
              <a:fillRect/>
            </a:stretch>
          </p:blipFill>
          <p:spPr>
            <a:xfrm>
              <a:off x="321478" y="1907064"/>
              <a:ext cx="630646" cy="630646"/>
            </a:xfrm>
            <a:prstGeom prst="rect">
              <a:avLst/>
            </a:prstGeom>
          </p:spPr>
        </p:pic>
        <p:pic>
          <p:nvPicPr>
            <p:cNvPr id="46" name="Picture 4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750" y="2072050"/>
              <a:ext cx="2397274" cy="300675"/>
            </a:xfrm>
            <a:prstGeom prst="rect">
              <a:avLst/>
            </a:prstGeom>
          </p:spPr>
        </p:pic>
      </p:grpSp>
      <p:grpSp>
        <p:nvGrpSpPr>
          <p:cNvPr id="5" name="Group 4"/>
          <p:cNvGrpSpPr/>
          <p:nvPr/>
        </p:nvGrpSpPr>
        <p:grpSpPr>
          <a:xfrm>
            <a:off x="331168" y="2558879"/>
            <a:ext cx="3103856" cy="630646"/>
            <a:chOff x="331168" y="2558879"/>
            <a:chExt cx="3103856" cy="630646"/>
          </a:xfrm>
        </p:grpSpPr>
        <p:pic>
          <p:nvPicPr>
            <p:cNvPr id="60" name="Picture 59"/>
            <p:cNvPicPr>
              <a:picLocks noChangeAspect="1"/>
            </p:cNvPicPr>
            <p:nvPr/>
          </p:nvPicPr>
          <p:blipFill>
            <a:blip r:embed="rId3"/>
            <a:stretch>
              <a:fillRect/>
            </a:stretch>
          </p:blipFill>
          <p:spPr>
            <a:xfrm>
              <a:off x="331168" y="2558879"/>
              <a:ext cx="630646" cy="630646"/>
            </a:xfrm>
            <a:prstGeom prst="rect">
              <a:avLst/>
            </a:prstGeom>
          </p:spPr>
        </p:pic>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264" y="2723834"/>
              <a:ext cx="2397760" cy="300736"/>
            </a:xfrm>
            <a:prstGeom prst="rect">
              <a:avLst/>
            </a:prstGeom>
          </p:spPr>
        </p:pic>
      </p:grpSp>
      <p:sp>
        <p:nvSpPr>
          <p:cNvPr id="62" name="TextBox 61"/>
          <p:cNvSpPr txBox="1"/>
          <p:nvPr/>
        </p:nvSpPr>
        <p:spPr>
          <a:xfrm>
            <a:off x="6425793" y="1769847"/>
            <a:ext cx="2022507" cy="446276"/>
          </a:xfrm>
          <a:prstGeom prst="rect">
            <a:avLst/>
          </a:prstGeom>
          <a:solidFill>
            <a:schemeClr val="bg1">
              <a:lumMod val="95000"/>
              <a:alpha val="92000"/>
            </a:schemeClr>
          </a:solidFill>
          <a:effectLst>
            <a:outerShdw blurRad="50800" dist="38100" dir="2700000" algn="tl" rotWithShape="0">
              <a:prstClr val="black">
                <a:alpha val="40000"/>
              </a:prstClr>
            </a:outerShdw>
          </a:effectLst>
        </p:spPr>
        <p:txBody>
          <a:bodyPr wrap="square" rtlCol="0">
            <a:spAutoFit/>
          </a:bodyPr>
          <a:lstStyle/>
          <a:p>
            <a:pPr algn="ctr"/>
            <a:r>
              <a:rPr lang="en-US" sz="2300" b="1" dirty="0">
                <a:latin typeface="Gill Sans Light"/>
                <a:cs typeface="Gill Sans Light"/>
              </a:rPr>
              <a:t>o</a:t>
            </a:r>
            <a:r>
              <a:rPr lang="en-US" sz="2300" b="1" dirty="0" smtClean="0">
                <a:latin typeface="Gill Sans Light"/>
                <a:cs typeface="Gill Sans Light"/>
              </a:rPr>
              <a:t>ops, conflicts</a:t>
            </a:r>
            <a:endParaRPr lang="en-US" sz="2300" b="1" dirty="0">
              <a:latin typeface="Gill Sans Light"/>
              <a:cs typeface="Gill Sans Light"/>
            </a:endParaRPr>
          </a:p>
        </p:txBody>
      </p:sp>
      <p:cxnSp>
        <p:nvCxnSpPr>
          <p:cNvPr id="7" name="Curved Connector 6"/>
          <p:cNvCxnSpPr>
            <a:stCxn id="62" idx="0"/>
            <a:endCxn id="38" idx="0"/>
          </p:cNvCxnSpPr>
          <p:nvPr/>
        </p:nvCxnSpPr>
        <p:spPr>
          <a:xfrm rot="16200000" flipH="1" flipV="1">
            <a:off x="6442931" y="1132456"/>
            <a:ext cx="356725" cy="1631506"/>
          </a:xfrm>
          <a:prstGeom prst="curvedConnector3">
            <a:avLst>
              <a:gd name="adj1" fmla="val -64083"/>
            </a:avLst>
          </a:prstGeom>
          <a:ln>
            <a:solidFill>
              <a:srgbClr val="0E173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928746" y="5465759"/>
            <a:ext cx="7683440" cy="1283468"/>
          </a:xfrm>
          <a:prstGeom prst="roundRect">
            <a:avLst>
              <a:gd name="adj" fmla="val 9379"/>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4"/>
            <a:r>
              <a:rPr lang="en-US" sz="2400" dirty="0" smtClean="0">
                <a:solidFill>
                  <a:srgbClr val="FFFFFF"/>
                </a:solidFill>
                <a:latin typeface="Gill Sans Light"/>
                <a:cs typeface="Gill Sans Light"/>
              </a:rPr>
              <a:t>What should we do for conflicts?</a:t>
            </a:r>
          </a:p>
          <a:p>
            <a:pPr lvl="4"/>
            <a:r>
              <a:rPr lang="en-US" sz="2400" u="sng" dirty="0" smtClean="0">
                <a:solidFill>
                  <a:srgbClr val="FFFFFF"/>
                </a:solidFill>
                <a:latin typeface="Gill Sans Light"/>
                <a:cs typeface="Gill Sans Light"/>
              </a:rPr>
              <a:t>Approach </a:t>
            </a:r>
            <a:r>
              <a:rPr lang="en-US" sz="2400" u="sng" dirty="0">
                <a:solidFill>
                  <a:srgbClr val="FFFFFF"/>
                </a:solidFill>
                <a:latin typeface="Gill Sans Light"/>
                <a:cs typeface="Gill Sans Light"/>
              </a:rPr>
              <a:t>1:</a:t>
            </a:r>
            <a:r>
              <a:rPr lang="en-US" sz="2400" dirty="0">
                <a:solidFill>
                  <a:srgbClr val="FFFFFF"/>
                </a:solidFill>
                <a:latin typeface="Gill Sans Light"/>
                <a:cs typeface="Gill Sans Light"/>
              </a:rPr>
              <a:t> </a:t>
            </a:r>
            <a:r>
              <a:rPr lang="en-US" sz="2400" dirty="0" smtClean="0">
                <a:solidFill>
                  <a:srgbClr val="FFFFFF"/>
                </a:solidFill>
                <a:latin typeface="Gill Sans Light"/>
                <a:cs typeface="Gill Sans Light"/>
              </a:rPr>
              <a:t> </a:t>
            </a:r>
            <a:r>
              <a:rPr lang="en-US" sz="2400" i="1" dirty="0" smtClean="0">
                <a:solidFill>
                  <a:srgbClr val="FFFFFF"/>
                </a:solidFill>
                <a:latin typeface="Gill Sans Light"/>
                <a:cs typeface="Gill Sans Light"/>
              </a:rPr>
              <a:t>Coordinate or Lock </a:t>
            </a:r>
            <a:endParaRPr lang="en-US" sz="2400" i="1" dirty="0">
              <a:solidFill>
                <a:srgbClr val="FFFFFF"/>
              </a:solidFill>
              <a:latin typeface="Gill Sans Light"/>
              <a:cs typeface="Gill Sans Light"/>
            </a:endParaRPr>
          </a:p>
          <a:p>
            <a:pPr lvl="4"/>
            <a:r>
              <a:rPr lang="en-US" sz="2400" u="sng" dirty="0">
                <a:solidFill>
                  <a:srgbClr val="FFFFFF"/>
                </a:solidFill>
                <a:latin typeface="Gill Sans Light"/>
                <a:cs typeface="Gill Sans Light"/>
              </a:rPr>
              <a:t>Approach 2:</a:t>
            </a:r>
            <a:r>
              <a:rPr lang="en-US" sz="2400" dirty="0">
                <a:solidFill>
                  <a:srgbClr val="FFFFFF"/>
                </a:solidFill>
                <a:latin typeface="Gill Sans Light"/>
                <a:cs typeface="Gill Sans Light"/>
              </a:rPr>
              <a:t> </a:t>
            </a:r>
            <a:r>
              <a:rPr lang="en-US" sz="2400" dirty="0" smtClean="0">
                <a:solidFill>
                  <a:srgbClr val="FFFFFF"/>
                </a:solidFill>
                <a:latin typeface="Gill Sans Light"/>
                <a:cs typeface="Gill Sans Light"/>
              </a:rPr>
              <a:t> </a:t>
            </a:r>
            <a:r>
              <a:rPr lang="en-US" sz="2400" i="1" dirty="0" smtClean="0">
                <a:solidFill>
                  <a:srgbClr val="FFFFFF"/>
                </a:solidFill>
                <a:latin typeface="Gill Sans Light"/>
                <a:cs typeface="Gill Sans Light"/>
              </a:rPr>
              <a:t>Don’t Care (Lock-free </a:t>
            </a:r>
            <a:r>
              <a:rPr lang="en-US" sz="2400" i="1" dirty="0" err="1" smtClean="0">
                <a:solidFill>
                  <a:srgbClr val="FFFFFF"/>
                </a:solidFill>
                <a:latin typeface="Gill Sans Light"/>
                <a:cs typeface="Gill Sans Light"/>
              </a:rPr>
              <a:t>Async</a:t>
            </a:r>
            <a:r>
              <a:rPr lang="en-US" sz="2400" i="1" dirty="0" smtClean="0">
                <a:solidFill>
                  <a:srgbClr val="FFFFFF"/>
                </a:solidFill>
                <a:latin typeface="Gill Sans Light"/>
                <a:cs typeface="Gill Sans Light"/>
              </a:rPr>
              <a:t>.)</a:t>
            </a:r>
            <a:endParaRPr lang="en-US" sz="2400" i="1" dirty="0">
              <a:solidFill>
                <a:srgbClr val="FFFFFF"/>
              </a:solidFill>
              <a:latin typeface="Gill Sans Light"/>
              <a:cs typeface="Gill Sans Light"/>
            </a:endParaRPr>
          </a:p>
        </p:txBody>
      </p:sp>
    </p:spTree>
    <p:extLst>
      <p:ext uri="{BB962C8B-B14F-4D97-AF65-F5344CB8AC3E}">
        <p14:creationId xmlns:p14="http://schemas.microsoft.com/office/powerpoint/2010/main" val="24143814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62"/>
                                        </p:tgtEl>
                                        <p:attrNameLst>
                                          <p:attrName>style.visibility</p:attrName>
                                        </p:attrNameLst>
                                      </p:cBhvr>
                                      <p:to>
                                        <p:strVal val="visible"/>
                                      </p:to>
                                    </p:set>
                                    <p:animEffect transition="in" filter="fade">
                                      <p:cBhvr>
                                        <p:cTn id="9" dur="500"/>
                                        <p:tgtEl>
                                          <p:spTgt spid="62"/>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ppt_y</p:attrName>
                                        </p:attrNameLst>
                                      </p:cBhvr>
                                      <p:tavLst>
                                        <p:tav tm="0">
                                          <p:val>
                                            <p:strVal val="#ppt_y+#ppt_h*1.125000"/>
                                          </p:val>
                                        </p:tav>
                                        <p:tav tm="100000">
                                          <p:val>
                                            <p:strVal val="#ppt_y"/>
                                          </p:val>
                                        </p:tav>
                                      </p:tavLst>
                                    </p:anim>
                                    <p:animEffect transition="in" filter="wipe(up)">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62" grpId="1"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Prior </a:t>
            </a:r>
            <a:r>
              <a:rPr lang="en-US" sz="5500" dirty="0" smtClean="0">
                <a:solidFill>
                  <a:srgbClr val="000000"/>
                </a:solidFill>
                <a:latin typeface="Gill Sans Light"/>
                <a:cs typeface="Gill Sans Light"/>
              </a:rPr>
              <a:t>to 2011 </a:t>
            </a:r>
            <a:r>
              <a:rPr lang="en-US" sz="5500" dirty="0" smtClean="0">
                <a:solidFill>
                  <a:srgbClr val="000000"/>
                </a:solidFill>
                <a:latin typeface="Gill Sans Light"/>
                <a:cs typeface="Gill Sans Light"/>
              </a:rPr>
              <a:t>Work</a:t>
            </a:r>
            <a:endParaRPr lang="en-US" sz="5500" dirty="0">
              <a:solidFill>
                <a:srgbClr val="000000"/>
              </a:solidFill>
              <a:latin typeface="Gill Sans Light"/>
              <a:cs typeface="Gill Sans Light"/>
            </a:endParaRPr>
          </a:p>
        </p:txBody>
      </p:sp>
      <p:sp>
        <p:nvSpPr>
          <p:cNvPr id="13" name="Shape 44"/>
          <p:cNvSpPr txBox="1">
            <a:spLocks/>
          </p:cNvSpPr>
          <p:nvPr/>
        </p:nvSpPr>
        <p:spPr>
          <a:xfrm>
            <a:off x="669727" y="1134189"/>
            <a:ext cx="7804547" cy="442019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sz="1800"/>
            </a:pPr>
            <a:r>
              <a:rPr lang="en-US" sz="1800" dirty="0" smtClean="0">
                <a:solidFill>
                  <a:srgbClr val="000000"/>
                </a:solidFill>
                <a:latin typeface="Gill Sans Light"/>
                <a:cs typeface="Gill Sans Light"/>
              </a:rPr>
              <a:t>Long line of theoretical work since the 60s </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Chazan</a:t>
            </a:r>
            <a:r>
              <a:rPr lang="en-US" sz="2100" dirty="0" smtClean="0">
                <a:solidFill>
                  <a:srgbClr val="000000"/>
                </a:solidFill>
                <a:latin typeface="Gill Sans Light"/>
                <a:cs typeface="Gill Sans Light"/>
              </a:rPr>
              <a:t>, </a:t>
            </a:r>
            <a:r>
              <a:rPr lang="en-US" sz="2100" dirty="0" err="1" smtClean="0">
                <a:solidFill>
                  <a:srgbClr val="000000"/>
                </a:solidFill>
                <a:latin typeface="Gill Sans Light"/>
                <a:cs typeface="Gill Sans Light"/>
              </a:rPr>
              <a:t>Miranker</a:t>
            </a:r>
            <a:r>
              <a:rPr lang="en-US" sz="2100" dirty="0" smtClean="0">
                <a:solidFill>
                  <a:srgbClr val="000000"/>
                </a:solidFill>
                <a:latin typeface="Gill Sans Light"/>
                <a:cs typeface="Gill Sans Light"/>
              </a:rPr>
              <a:t>, 1969]</a:t>
            </a:r>
            <a:endParaRPr lang="en-US" sz="1800" dirty="0" smtClean="0">
              <a:solidFill>
                <a:srgbClr val="000000"/>
              </a:solidFill>
              <a:latin typeface="Gill Sans Light"/>
              <a:cs typeface="Gill Sans Light"/>
            </a:endParaRPr>
          </a:p>
          <a:p>
            <a:pPr>
              <a:defRPr sz="1800"/>
            </a:pPr>
            <a:endParaRPr lang="en-US" sz="1800" dirty="0" smtClean="0">
              <a:solidFill>
                <a:srgbClr val="000000"/>
              </a:solidFill>
              <a:latin typeface="Gill Sans Light"/>
              <a:cs typeface="Gill Sans Light"/>
            </a:endParaRPr>
          </a:p>
          <a:p>
            <a:pPr>
              <a:defRPr sz="1800"/>
            </a:pPr>
            <a:r>
              <a:rPr lang="en-US" sz="1800" dirty="0" smtClean="0">
                <a:solidFill>
                  <a:srgbClr val="000000"/>
                </a:solidFill>
                <a:latin typeface="Gill Sans Light"/>
                <a:cs typeface="Gill Sans Light"/>
              </a:rPr>
              <a:t>Foundational work on Asynchronous Optimization</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Master/Worker model</a:t>
            </a:r>
            <a:r>
              <a:rPr lang="en-US" sz="1800" dirty="0" smtClean="0">
                <a:solidFill>
                  <a:srgbClr val="000000"/>
                </a:solidFill>
                <a:latin typeface="Gill Sans Light"/>
                <a:cs typeface="Gill Sans Light"/>
              </a:rPr>
              <a:t> </a:t>
            </a: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Tsitsiklis</a:t>
            </a:r>
            <a:r>
              <a:rPr lang="en-US" sz="2100" dirty="0" smtClean="0">
                <a:solidFill>
                  <a:srgbClr val="000000"/>
                </a:solidFill>
                <a:latin typeface="Gill Sans Light"/>
                <a:cs typeface="Gill Sans Light"/>
              </a:rPr>
              <a:t>, </a:t>
            </a:r>
            <a:r>
              <a:rPr lang="en-US" sz="2100" dirty="0" err="1" smtClean="0">
                <a:solidFill>
                  <a:srgbClr val="000000"/>
                </a:solidFill>
                <a:latin typeface="Gill Sans Light"/>
                <a:cs typeface="Gill Sans Light"/>
              </a:rPr>
              <a:t>Bertsekas</a:t>
            </a:r>
            <a:r>
              <a:rPr lang="en-US" sz="2100" dirty="0" smtClean="0">
                <a:solidFill>
                  <a:srgbClr val="000000"/>
                </a:solidFill>
                <a:latin typeface="Gill Sans Light"/>
                <a:cs typeface="Gill Sans Light"/>
              </a:rPr>
              <a:t>, 1986, 1989]</a:t>
            </a:r>
            <a:endParaRPr lang="en-US" sz="1800" dirty="0" smtClean="0">
              <a:solidFill>
                <a:srgbClr val="000000"/>
              </a:solidFill>
              <a:latin typeface="Gill Sans Light"/>
              <a:cs typeface="Gill Sans Light"/>
            </a:endParaRPr>
          </a:p>
          <a:p>
            <a:pPr>
              <a:defRPr sz="1800"/>
            </a:pPr>
            <a:endParaRPr lang="en-US" sz="1800" dirty="0" smtClean="0">
              <a:solidFill>
                <a:srgbClr val="000000"/>
              </a:solidFill>
              <a:latin typeface="Gill Sans Light"/>
              <a:cs typeface="Gill Sans Light"/>
            </a:endParaRPr>
          </a:p>
          <a:p>
            <a:pPr>
              <a:defRPr sz="1800"/>
            </a:pPr>
            <a:r>
              <a:rPr lang="en-US" sz="1800" dirty="0" smtClean="0">
                <a:solidFill>
                  <a:srgbClr val="000000"/>
                </a:solidFill>
                <a:latin typeface="Gill Sans Light"/>
                <a:cs typeface="Gill Sans Light"/>
              </a:rPr>
              <a:t>Recent hardware/software advances renewed the interest</a:t>
            </a:r>
            <a:br>
              <a:rPr lang="en-US" sz="1800" dirty="0" smtClean="0">
                <a:solidFill>
                  <a:srgbClr val="000000"/>
                </a:solidFill>
                <a:latin typeface="Gill Sans Light"/>
                <a:cs typeface="Gill Sans Light"/>
              </a:rPr>
            </a:br>
            <a:r>
              <a:rPr lang="en-US" sz="2100" dirty="0" smtClean="0">
                <a:solidFill>
                  <a:srgbClr val="000000"/>
                </a:solidFill>
                <a:latin typeface="Gill Sans Light"/>
                <a:cs typeface="Gill Sans Light"/>
              </a:rPr>
              <a:t>Round-robin approach</a:t>
            </a:r>
            <a:r>
              <a:rPr lang="en-US" sz="2100" i="1" dirty="0" smtClean="0">
                <a:solidFill>
                  <a:srgbClr val="000000"/>
                </a:solidFill>
                <a:latin typeface="Gill Sans Light"/>
                <a:cs typeface="Gill Sans Light"/>
              </a:rPr>
              <a:t> </a:t>
            </a:r>
            <a:r>
              <a:rPr lang="en-US" sz="2100" dirty="0" smtClean="0">
                <a:solidFill>
                  <a:srgbClr val="000000"/>
                </a:solidFill>
                <a:latin typeface="Gill Sans Light"/>
                <a:cs typeface="Gill Sans Light"/>
              </a:rPr>
              <a:t>[</a:t>
            </a:r>
            <a:r>
              <a:rPr lang="en-US" sz="2100" dirty="0" err="1" smtClean="0">
                <a:solidFill>
                  <a:srgbClr val="000000"/>
                </a:solidFill>
                <a:latin typeface="Gill Sans Light"/>
                <a:cs typeface="Gill Sans Light"/>
              </a:rPr>
              <a:t>Zinkevich</a:t>
            </a:r>
            <a:r>
              <a:rPr lang="en-US" sz="2100" dirty="0" smtClean="0">
                <a:solidFill>
                  <a:srgbClr val="000000"/>
                </a:solidFill>
                <a:latin typeface="Gill Sans Light"/>
                <a:cs typeface="Gill Sans Light"/>
              </a:rPr>
              <a:t>, Langford, </a:t>
            </a:r>
            <a:r>
              <a:rPr lang="en-US" sz="2100" dirty="0" err="1" smtClean="0">
                <a:solidFill>
                  <a:srgbClr val="000000"/>
                </a:solidFill>
                <a:latin typeface="Gill Sans Light"/>
                <a:cs typeface="Gill Sans Light"/>
              </a:rPr>
              <a:t>Smola</a:t>
            </a:r>
            <a:r>
              <a:rPr lang="en-US" sz="2100" dirty="0" smtClean="0">
                <a:solidFill>
                  <a:srgbClr val="000000"/>
                </a:solidFill>
                <a:latin typeface="Gill Sans Light"/>
                <a:cs typeface="Gill Sans Light"/>
              </a:rPr>
              <a:t>, 2009]</a:t>
            </a:r>
            <a:br>
              <a:rPr lang="en-US" sz="2100" dirty="0" smtClean="0">
                <a:solidFill>
                  <a:srgbClr val="000000"/>
                </a:solidFill>
                <a:latin typeface="Gill Sans Light"/>
                <a:cs typeface="Gill Sans Light"/>
              </a:rPr>
            </a:br>
            <a:r>
              <a:rPr lang="en-US" sz="2100" dirty="0" smtClean="0">
                <a:solidFill>
                  <a:srgbClr val="000000"/>
                </a:solidFill>
                <a:latin typeface="Gill Sans Light"/>
                <a:cs typeface="Gill Sans Light"/>
              </a:rPr>
              <a:t>Average Runs [</a:t>
            </a:r>
            <a:r>
              <a:rPr lang="en-US" sz="2100" dirty="0" err="1" smtClean="0">
                <a:solidFill>
                  <a:srgbClr val="000000"/>
                </a:solidFill>
                <a:latin typeface="Gill Sans Light"/>
                <a:cs typeface="Gill Sans Light"/>
              </a:rPr>
              <a:t>Zinkevich</a:t>
            </a:r>
            <a:r>
              <a:rPr lang="en-US" sz="2100" dirty="0" smtClean="0">
                <a:solidFill>
                  <a:srgbClr val="000000"/>
                </a:solidFill>
                <a:latin typeface="Gill Sans Light"/>
                <a:cs typeface="Gill Sans Light"/>
              </a:rPr>
              <a:t> et al., 2009], </a:t>
            </a:r>
            <a:br>
              <a:rPr lang="en-US" sz="2100" dirty="0" smtClean="0">
                <a:solidFill>
                  <a:srgbClr val="000000"/>
                </a:solidFill>
                <a:latin typeface="Gill Sans Light"/>
                <a:cs typeface="Gill Sans Light"/>
              </a:rPr>
            </a:br>
            <a:r>
              <a:rPr lang="en-US" sz="2100" dirty="0" smtClean="0">
                <a:solidFill>
                  <a:srgbClr val="000000"/>
                </a:solidFill>
                <a:latin typeface="Gill Sans Light"/>
                <a:cs typeface="Gill Sans Light"/>
              </a:rPr>
              <a:t>Average Gradients [</a:t>
            </a:r>
            <a:r>
              <a:rPr lang="en-US" sz="2100" dirty="0" err="1" smtClean="0">
                <a:solidFill>
                  <a:srgbClr val="000000"/>
                </a:solidFill>
                <a:latin typeface="Gill Sans Light"/>
                <a:cs typeface="Gill Sans Light"/>
              </a:rPr>
              <a:t>Duchi</a:t>
            </a:r>
            <a:r>
              <a:rPr lang="en-US" sz="2100" dirty="0" smtClean="0">
                <a:solidFill>
                  <a:srgbClr val="000000"/>
                </a:solidFill>
                <a:latin typeface="Gill Sans Light"/>
                <a:cs typeface="Gill Sans Light"/>
              </a:rPr>
              <a:t> et al, </a:t>
            </a:r>
            <a:r>
              <a:rPr lang="en-US" sz="2100" dirty="0" err="1" smtClean="0">
                <a:solidFill>
                  <a:srgbClr val="000000"/>
                </a:solidFill>
                <a:latin typeface="Gill Sans Light"/>
                <a:cs typeface="Gill Sans Light"/>
              </a:rPr>
              <a:t>Dekel</a:t>
            </a:r>
            <a:r>
              <a:rPr lang="en-US" sz="2100" dirty="0" smtClean="0">
                <a:solidFill>
                  <a:srgbClr val="000000"/>
                </a:solidFill>
                <a:latin typeface="Gill Sans Light"/>
                <a:cs typeface="Gill Sans Light"/>
              </a:rPr>
              <a:t> et al. 2010] </a:t>
            </a:r>
            <a:endParaRPr lang="en-US" sz="2100" dirty="0">
              <a:solidFill>
                <a:srgbClr val="000000"/>
              </a:solidFill>
              <a:latin typeface="Gill Sans Light"/>
              <a:cs typeface="Gill Sans Light"/>
            </a:endParaRPr>
          </a:p>
        </p:txBody>
      </p:sp>
      <p:sp>
        <p:nvSpPr>
          <p:cNvPr id="14" name="Rectangle 13"/>
          <p:cNvSpPr/>
          <p:nvPr/>
        </p:nvSpPr>
        <p:spPr>
          <a:xfrm>
            <a:off x="37480" y="5597674"/>
            <a:ext cx="9144000" cy="982542"/>
          </a:xfrm>
          <a:prstGeom prst="rect">
            <a:avLst/>
          </a:prstGeom>
          <a:solidFill>
            <a:srgbClr val="373659">
              <a:alpha val="93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i="1" dirty="0" smtClean="0">
                <a:latin typeface="Gill Sans Light"/>
                <a:cs typeface="Gill Sans Light"/>
              </a:rPr>
              <a:t>Issue: </a:t>
            </a:r>
            <a:r>
              <a:rPr lang="en-US" sz="3600" dirty="0" smtClean="0">
                <a:latin typeface="Gill Sans Light"/>
                <a:cs typeface="Gill Sans Light"/>
              </a:rPr>
              <a:t>Synchronization and comm. overheads</a:t>
            </a:r>
            <a:endParaRPr lang="en-US" sz="3600" dirty="0">
              <a:latin typeface="Gill Sans Light"/>
              <a:cs typeface="Gill Sans Light"/>
            </a:endParaRPr>
          </a:p>
        </p:txBody>
      </p:sp>
      <p:sp>
        <p:nvSpPr>
          <p:cNvPr id="15" name="Rectangle 14"/>
          <p:cNvSpPr/>
          <p:nvPr/>
        </p:nvSpPr>
        <p:spPr>
          <a:xfrm>
            <a:off x="37480" y="4423131"/>
            <a:ext cx="9144000" cy="1059103"/>
          </a:xfrm>
          <a:prstGeom prst="rect">
            <a:avLst/>
          </a:prstGeom>
          <a:solidFill>
            <a:srgbClr val="373659">
              <a:alpha val="93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latin typeface="Gill Sans Light"/>
                <a:cs typeface="Gill Sans Light"/>
              </a:rPr>
              <a:t>Many based on “Coordinate” or “Lock” approach</a:t>
            </a:r>
            <a:endParaRPr lang="en-US" sz="3200" dirty="0">
              <a:latin typeface="Gill Sans Light"/>
              <a:cs typeface="Gill Sans Light"/>
            </a:endParaRPr>
          </a:p>
        </p:txBody>
      </p:sp>
      <p:pic>
        <p:nvPicPr>
          <p:cNvPr id="2" name="Picture 1"/>
          <p:cNvPicPr>
            <a:picLocks noChangeAspect="1"/>
          </p:cNvPicPr>
          <p:nvPr/>
        </p:nvPicPr>
        <p:blipFill>
          <a:blip r:embed="rId3"/>
          <a:stretch>
            <a:fillRect/>
          </a:stretch>
        </p:blipFill>
        <p:spPr>
          <a:xfrm>
            <a:off x="8504704" y="4546322"/>
            <a:ext cx="653727" cy="945504"/>
          </a:xfrm>
          <a:prstGeom prst="rect">
            <a:avLst/>
          </a:prstGeom>
        </p:spPr>
      </p:pic>
      <p:sp>
        <p:nvSpPr>
          <p:cNvPr id="7" name="TextBox 6"/>
          <p:cNvSpPr txBox="1"/>
          <p:nvPr/>
        </p:nvSpPr>
        <p:spPr>
          <a:xfrm>
            <a:off x="1440415" y="5261996"/>
            <a:ext cx="6061124" cy="646331"/>
          </a:xfrm>
          <a:prstGeom prst="rect">
            <a:avLst/>
          </a:prstGeom>
          <a:solidFill>
            <a:srgbClr val="CECCFD"/>
          </a:solidFill>
          <a:effectLst>
            <a:outerShdw blurRad="50800" dist="38100" dir="2700000" algn="tl" rotWithShape="0">
              <a:prstClr val="black">
                <a:alpha val="40000"/>
              </a:prstClr>
            </a:outerShdw>
          </a:effectLst>
        </p:spPr>
        <p:txBody>
          <a:bodyPr wrap="square" rtlCol="0">
            <a:spAutoFit/>
          </a:bodyPr>
          <a:lstStyle/>
          <a:p>
            <a:pPr algn="ctr"/>
            <a:r>
              <a:rPr lang="en-US" sz="3600" dirty="0" smtClean="0">
                <a:latin typeface="Gill Sans Light"/>
                <a:cs typeface="Gill Sans Light"/>
              </a:rPr>
              <a:t>Why Coordinate or Lock?</a:t>
            </a:r>
          </a:p>
        </p:txBody>
      </p:sp>
    </p:spTree>
    <p:extLst>
      <p:ext uri="{BB962C8B-B14F-4D97-AF65-F5344CB8AC3E}">
        <p14:creationId xmlns:p14="http://schemas.microsoft.com/office/powerpoint/2010/main" val="727197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4363" y="5109833"/>
            <a:ext cx="9115275" cy="1569660"/>
            <a:chOff x="14363" y="5109833"/>
            <a:chExt cx="9115275" cy="1569660"/>
          </a:xfrm>
        </p:grpSpPr>
        <p:pic>
          <p:nvPicPr>
            <p:cNvPr id="10" name="Picture 9"/>
            <p:cNvPicPr>
              <a:picLocks noChangeAspect="1"/>
            </p:cNvPicPr>
            <p:nvPr/>
          </p:nvPicPr>
          <p:blipFill>
            <a:blip r:embed="rId3"/>
            <a:stretch>
              <a:fillRect/>
            </a:stretch>
          </p:blipFill>
          <p:spPr>
            <a:xfrm>
              <a:off x="375569" y="5685614"/>
              <a:ext cx="1276467" cy="874254"/>
            </a:xfrm>
            <a:prstGeom prst="rect">
              <a:avLst/>
            </a:prstGeom>
          </p:spPr>
        </p:pic>
        <p:pic>
          <p:nvPicPr>
            <p:cNvPr id="11" name="Picture 10"/>
            <p:cNvPicPr>
              <a:picLocks noChangeAspect="1"/>
            </p:cNvPicPr>
            <p:nvPr/>
          </p:nvPicPr>
          <p:blipFill>
            <a:blip r:embed="rId4"/>
            <a:stretch>
              <a:fillRect/>
            </a:stretch>
          </p:blipFill>
          <p:spPr>
            <a:xfrm>
              <a:off x="3740045" y="5728904"/>
              <a:ext cx="1801554" cy="662071"/>
            </a:xfrm>
            <a:prstGeom prst="rect">
              <a:avLst/>
            </a:prstGeom>
          </p:spPr>
        </p:pic>
        <p:sp>
          <p:nvSpPr>
            <p:cNvPr id="34" name="TextBox 33"/>
            <p:cNvSpPr txBox="1"/>
            <p:nvPr/>
          </p:nvSpPr>
          <p:spPr>
            <a:xfrm>
              <a:off x="14363" y="5109833"/>
              <a:ext cx="9115275" cy="1569660"/>
            </a:xfrm>
            <a:prstGeom prst="rect">
              <a:avLst/>
            </a:prstGeom>
            <a:noFill/>
          </p:spPr>
          <p:txBody>
            <a:bodyPr wrap="square" rtlCol="0">
              <a:spAutoFit/>
            </a:bodyPr>
            <a:lstStyle/>
            <a:p>
              <a:pPr algn="ctr"/>
              <a:r>
                <a:rPr lang="en-US" sz="2400" b="1" u="sng" dirty="0" smtClean="0">
                  <a:solidFill>
                    <a:srgbClr val="000000"/>
                  </a:solidFill>
                  <a:latin typeface="Gill Sans Light"/>
                  <a:cs typeface="Gill Sans Light"/>
                </a:rPr>
                <a:t>Impact</a:t>
              </a:r>
            </a:p>
            <a:p>
              <a:pPr algn="ctr"/>
              <a:endParaRPr lang="en-US" sz="2400" b="1" u="sng" dirty="0" smtClean="0">
                <a:solidFill>
                  <a:srgbClr val="000000"/>
                </a:solidFill>
                <a:latin typeface="Gill Sans Light"/>
                <a:cs typeface="Gill Sans Light"/>
              </a:endParaRPr>
            </a:p>
            <a:p>
              <a:pPr algn="ctr"/>
              <a:r>
                <a:rPr lang="en-US" sz="2400" dirty="0" smtClean="0">
                  <a:solidFill>
                    <a:srgbClr val="000000"/>
                  </a:solidFill>
                  <a:latin typeface="Gill Sans Light"/>
                  <a:cs typeface="Gill Sans Light"/>
                </a:rPr>
                <a:t>                 Downpour SGD,                      Project Adam</a:t>
              </a:r>
              <a:r>
                <a:rPr lang="en-US" sz="2400" i="1" dirty="0" smtClean="0">
                  <a:solidFill>
                    <a:srgbClr val="000000"/>
                  </a:solidFill>
                  <a:latin typeface="Gill Sans Light"/>
                  <a:cs typeface="Gill Sans Light"/>
                </a:rPr>
                <a:t> use HOGWILD!</a:t>
              </a:r>
            </a:p>
            <a:p>
              <a:pPr algn="ctr"/>
              <a:r>
                <a:rPr lang="en-US" sz="2400" b="1" dirty="0" smtClean="0">
                  <a:solidFill>
                    <a:srgbClr val="000000"/>
                  </a:solidFill>
                  <a:latin typeface="Gill Sans Light"/>
                  <a:cs typeface="Gill Sans Light"/>
                </a:rPr>
                <a:t>Renewed interest</a:t>
              </a:r>
              <a:r>
                <a:rPr lang="en-US" sz="2400" dirty="0" smtClean="0">
                  <a:solidFill>
                    <a:srgbClr val="000000"/>
                  </a:solidFill>
                  <a:latin typeface="Gill Sans Light"/>
                  <a:cs typeface="Gill Sans Light"/>
                </a:rPr>
                <a:t> on </a:t>
              </a:r>
              <a:r>
                <a:rPr lang="en-US" sz="2400" dirty="0" err="1" smtClean="0">
                  <a:solidFill>
                    <a:srgbClr val="000000"/>
                  </a:solidFill>
                  <a:latin typeface="Gill Sans Light"/>
                  <a:cs typeface="Gill Sans Light"/>
                </a:rPr>
                <a:t>async</a:t>
              </a:r>
              <a:r>
                <a:rPr lang="en-US" sz="2400" dirty="0" smtClean="0">
                  <a:solidFill>
                    <a:srgbClr val="000000"/>
                  </a:solidFill>
                  <a:latin typeface="Gill Sans Light"/>
                  <a:cs typeface="Gill Sans Light"/>
                </a:rPr>
                <a:t>. optimization</a:t>
              </a:r>
              <a:endParaRPr lang="en-US" sz="2400" dirty="0">
                <a:solidFill>
                  <a:srgbClr val="000000"/>
                </a:solidFill>
                <a:latin typeface="Gill Sans Light"/>
                <a:cs typeface="Gill Sans Light"/>
              </a:endParaRPr>
            </a:p>
          </p:txBody>
        </p:sp>
      </p:grpSp>
      <p:sp>
        <p:nvSpPr>
          <p:cNvPr id="141" name="Title 140"/>
          <p:cNvSpPr>
            <a:spLocks noGrp="1"/>
          </p:cNvSpPr>
          <p:nvPr>
            <p:ph type="ctrTitle"/>
          </p:nvPr>
        </p:nvSpPr>
        <p:spPr>
          <a:xfrm>
            <a:off x="37480" y="-355789"/>
            <a:ext cx="9144000" cy="1470025"/>
          </a:xfrm>
        </p:spPr>
        <p:txBody>
          <a:bodyPr>
            <a:noAutofit/>
          </a:bodyPr>
          <a:lstStyle/>
          <a:p>
            <a:r>
              <a:rPr lang="en-US" sz="5500" dirty="0" smtClean="0">
                <a:solidFill>
                  <a:srgbClr val="000000"/>
                </a:solidFill>
                <a:latin typeface="Gill Sans Light"/>
                <a:cs typeface="Gill Sans Light"/>
              </a:rPr>
              <a:t>H</a:t>
            </a:r>
            <a:r>
              <a:rPr lang="en-US" dirty="0" smtClean="0">
                <a:solidFill>
                  <a:srgbClr val="000000"/>
                </a:solidFill>
                <a:latin typeface="Gill Sans Light"/>
                <a:cs typeface="Gill Sans Light"/>
              </a:rPr>
              <a:t>OG</a:t>
            </a:r>
            <a:r>
              <a:rPr lang="en-US" sz="5500" dirty="0" smtClean="0">
                <a:solidFill>
                  <a:srgbClr val="000000"/>
                </a:solidFill>
                <a:latin typeface="Gill Sans Light"/>
                <a:cs typeface="Gill Sans Light"/>
              </a:rPr>
              <a:t>W</a:t>
            </a:r>
            <a:r>
              <a:rPr lang="en-US" dirty="0" smtClean="0">
                <a:solidFill>
                  <a:srgbClr val="000000"/>
                </a:solidFill>
                <a:latin typeface="Gill Sans Light"/>
                <a:cs typeface="Gill Sans Light"/>
              </a:rPr>
              <a:t>ILD</a:t>
            </a:r>
            <a:r>
              <a:rPr lang="en-US" sz="5500" dirty="0" smtClean="0">
                <a:solidFill>
                  <a:srgbClr val="000000"/>
                </a:solidFill>
                <a:latin typeface="Gill Sans Light"/>
                <a:cs typeface="Gill Sans Light"/>
              </a:rPr>
              <a:t>! </a:t>
            </a:r>
            <a:r>
              <a:rPr lang="en-US" sz="2000" dirty="0" smtClean="0">
                <a:solidFill>
                  <a:srgbClr val="000000"/>
                </a:solidFill>
                <a:latin typeface="Gill Sans Light"/>
                <a:cs typeface="Gill Sans Light"/>
              </a:rPr>
              <a:t>2011</a:t>
            </a:r>
            <a:endParaRPr lang="en-US" sz="2000" dirty="0">
              <a:solidFill>
                <a:srgbClr val="000000"/>
              </a:solidFill>
              <a:latin typeface="Gill Sans Light"/>
              <a:cs typeface="Gill Sans Light"/>
            </a:endParaRPr>
          </a:p>
        </p:txBody>
      </p:sp>
      <p:pic>
        <p:nvPicPr>
          <p:cNvPr id="2" name="Picture 1"/>
          <p:cNvPicPr>
            <a:picLocks noChangeAspect="1"/>
          </p:cNvPicPr>
          <p:nvPr/>
        </p:nvPicPr>
        <p:blipFill rotWithShape="1">
          <a:blip r:embed="rId5"/>
          <a:srcRect l="12445" r="-1432"/>
          <a:stretch/>
        </p:blipFill>
        <p:spPr>
          <a:xfrm>
            <a:off x="4488445" y="1136588"/>
            <a:ext cx="2077573" cy="919286"/>
          </a:xfrm>
          <a:prstGeom prst="rect">
            <a:avLst/>
          </a:prstGeom>
        </p:spPr>
      </p:pic>
      <p:pic>
        <p:nvPicPr>
          <p:cNvPr id="4" name="Picture 3" descr="brecht-mini.jpg"/>
          <p:cNvPicPr>
            <a:picLocks noChangeAspect="1"/>
          </p:cNvPicPr>
          <p:nvPr/>
        </p:nvPicPr>
        <p:blipFill rotWithShape="1">
          <a:blip r:embed="rId6" cstate="email">
            <a:extLst>
              <a:ext uri="{28A0092B-C50C-407E-A947-70E740481C1C}">
                <a14:useLocalDpi xmlns:a14="http://schemas.microsoft.com/office/drawing/2010/main"/>
              </a:ext>
            </a:extLst>
          </a:blip>
          <a:srcRect r="8057"/>
          <a:stretch/>
        </p:blipFill>
        <p:spPr>
          <a:xfrm>
            <a:off x="3492775" y="1136588"/>
            <a:ext cx="780068" cy="928341"/>
          </a:xfrm>
          <a:prstGeom prst="rect">
            <a:avLst/>
          </a:prstGeom>
        </p:spPr>
      </p:pic>
      <p:sp>
        <p:nvSpPr>
          <p:cNvPr id="5" name="TextBox 4"/>
          <p:cNvSpPr txBox="1"/>
          <p:nvPr/>
        </p:nvSpPr>
        <p:spPr>
          <a:xfrm>
            <a:off x="1301246" y="613642"/>
            <a:ext cx="6537588" cy="477054"/>
          </a:xfrm>
          <a:prstGeom prst="rect">
            <a:avLst/>
          </a:prstGeom>
          <a:noFill/>
        </p:spPr>
        <p:txBody>
          <a:bodyPr wrap="square" rtlCol="0">
            <a:spAutoFit/>
          </a:bodyPr>
          <a:lstStyle/>
          <a:p>
            <a:pPr algn="ctr"/>
            <a:r>
              <a:rPr lang="en-US" sz="2500" i="1" dirty="0" smtClean="0">
                <a:solidFill>
                  <a:srgbClr val="D33072"/>
                </a:solidFill>
                <a:latin typeface="Gill Sans Light"/>
                <a:cs typeface="Gill Sans Light"/>
              </a:rPr>
              <a:t>“Run parallel lock-free SGD without synchronization”</a:t>
            </a:r>
            <a:endParaRPr lang="en-US" sz="2500" i="1" dirty="0">
              <a:latin typeface="Gill Sans Light"/>
              <a:cs typeface="Gill Sans Light"/>
            </a:endParaRPr>
          </a:p>
        </p:txBody>
      </p:sp>
      <p:grpSp>
        <p:nvGrpSpPr>
          <p:cNvPr id="31" name="Group 30"/>
          <p:cNvGrpSpPr/>
          <p:nvPr/>
        </p:nvGrpSpPr>
        <p:grpSpPr>
          <a:xfrm>
            <a:off x="6274461" y="2597714"/>
            <a:ext cx="2775300" cy="2441920"/>
            <a:chOff x="6015088" y="2642379"/>
            <a:chExt cx="2775300" cy="2441920"/>
          </a:xfrm>
        </p:grpSpPr>
        <p:pic>
          <p:nvPicPr>
            <p:cNvPr id="30" name="Picture 29"/>
            <p:cNvPicPr>
              <a:picLocks noChangeAspect="1"/>
            </p:cNvPicPr>
            <p:nvPr/>
          </p:nvPicPr>
          <p:blipFill>
            <a:blip r:embed="rId7"/>
            <a:stretch>
              <a:fillRect/>
            </a:stretch>
          </p:blipFill>
          <p:spPr>
            <a:xfrm>
              <a:off x="6015088" y="2924769"/>
              <a:ext cx="2775300" cy="2159530"/>
            </a:xfrm>
            <a:prstGeom prst="rect">
              <a:avLst/>
            </a:prstGeom>
          </p:spPr>
        </p:pic>
        <p:sp>
          <p:nvSpPr>
            <p:cNvPr id="32" name="TextBox 31"/>
            <p:cNvSpPr txBox="1"/>
            <p:nvPr/>
          </p:nvSpPr>
          <p:spPr>
            <a:xfrm>
              <a:off x="6493341" y="2642379"/>
              <a:ext cx="2105971" cy="353943"/>
            </a:xfrm>
            <a:prstGeom prst="rect">
              <a:avLst/>
            </a:prstGeom>
            <a:solidFill>
              <a:srgbClr val="CECCFD"/>
            </a:solidFill>
          </p:spPr>
          <p:txBody>
            <a:bodyPr wrap="none" rtlCol="0">
              <a:spAutoFit/>
            </a:bodyPr>
            <a:lstStyle/>
            <a:p>
              <a:r>
                <a:rPr lang="en-US" sz="1700" b="1" dirty="0" smtClean="0">
                  <a:latin typeface="Gill Sans Light"/>
                  <a:cs typeface="Gill Sans Light"/>
                </a:rPr>
                <a:t>SVM RCV1 (10 cores)</a:t>
              </a:r>
              <a:endParaRPr lang="en-US" sz="1700" b="1" dirty="0">
                <a:latin typeface="Gill Sans Light"/>
                <a:cs typeface="Gill Sans Light"/>
              </a:endParaRPr>
            </a:p>
          </p:txBody>
        </p:sp>
      </p:grpSp>
      <p:pic>
        <p:nvPicPr>
          <p:cNvPr id="7" name="Picture 6"/>
          <p:cNvPicPr>
            <a:picLocks noChangeAspect="1"/>
          </p:cNvPicPr>
          <p:nvPr/>
        </p:nvPicPr>
        <p:blipFill rotWithShape="1">
          <a:blip r:embed="rId8"/>
          <a:srcRect l="30418" t="6744" r="27705" b="52765"/>
          <a:stretch/>
        </p:blipFill>
        <p:spPr>
          <a:xfrm>
            <a:off x="2517910" y="1136589"/>
            <a:ext cx="759262" cy="919286"/>
          </a:xfrm>
          <a:prstGeom prst="rect">
            <a:avLst/>
          </a:prstGeom>
        </p:spPr>
      </p:pic>
      <p:sp>
        <p:nvSpPr>
          <p:cNvPr id="18" name="Rectangle 17"/>
          <p:cNvSpPr/>
          <p:nvPr/>
        </p:nvSpPr>
        <p:spPr>
          <a:xfrm>
            <a:off x="2606563" y="1992779"/>
            <a:ext cx="581957" cy="338554"/>
          </a:xfrm>
          <a:prstGeom prst="rect">
            <a:avLst/>
          </a:prstGeom>
        </p:spPr>
        <p:txBody>
          <a:bodyPr wrap="square">
            <a:spAutoFit/>
          </a:bodyPr>
          <a:lstStyle/>
          <a:p>
            <a:pPr algn="ctr"/>
            <a:r>
              <a:rPr lang="en-US" sz="1600" dirty="0" err="1" smtClean="0">
                <a:latin typeface="Gill Sans Light"/>
                <a:cs typeface="Gill Sans Light"/>
              </a:rPr>
              <a:t>Niu</a:t>
            </a:r>
            <a:endParaRPr lang="en-US" sz="1600" dirty="0">
              <a:latin typeface="Gill Sans Light"/>
              <a:cs typeface="Gill Sans Light"/>
            </a:endParaRPr>
          </a:p>
        </p:txBody>
      </p:sp>
      <p:sp>
        <p:nvSpPr>
          <p:cNvPr id="19" name="Rectangle 18"/>
          <p:cNvSpPr/>
          <p:nvPr/>
        </p:nvSpPr>
        <p:spPr>
          <a:xfrm>
            <a:off x="3514217" y="1992779"/>
            <a:ext cx="737184" cy="338554"/>
          </a:xfrm>
          <a:prstGeom prst="rect">
            <a:avLst/>
          </a:prstGeom>
        </p:spPr>
        <p:txBody>
          <a:bodyPr wrap="square">
            <a:spAutoFit/>
          </a:bodyPr>
          <a:lstStyle/>
          <a:p>
            <a:pPr algn="ctr"/>
            <a:r>
              <a:rPr lang="en-US" sz="1600" dirty="0" err="1" smtClean="0">
                <a:latin typeface="Gill Sans Light"/>
                <a:cs typeface="Gill Sans Light"/>
              </a:rPr>
              <a:t>Recht</a:t>
            </a:r>
            <a:endParaRPr lang="en-US" sz="1600" dirty="0">
              <a:latin typeface="Gill Sans Light"/>
              <a:cs typeface="Gill Sans Light"/>
            </a:endParaRPr>
          </a:p>
        </p:txBody>
      </p:sp>
      <p:sp>
        <p:nvSpPr>
          <p:cNvPr id="14" name="Rectangle 13"/>
          <p:cNvSpPr/>
          <p:nvPr/>
        </p:nvSpPr>
        <p:spPr>
          <a:xfrm>
            <a:off x="4755736" y="1962001"/>
            <a:ext cx="424853" cy="369332"/>
          </a:xfrm>
          <a:prstGeom prst="rect">
            <a:avLst/>
          </a:prstGeom>
        </p:spPr>
        <p:txBody>
          <a:bodyPr wrap="none">
            <a:spAutoFit/>
          </a:bodyPr>
          <a:lstStyle/>
          <a:p>
            <a:r>
              <a:rPr lang="en-US" dirty="0" err="1" smtClean="0">
                <a:latin typeface="Gill Sans Light"/>
                <a:cs typeface="Gill Sans Light"/>
              </a:rPr>
              <a:t>Ré</a:t>
            </a:r>
            <a:endParaRPr lang="en-US" dirty="0">
              <a:latin typeface="Gill Sans Light"/>
              <a:cs typeface="Gill Sans Light"/>
            </a:endParaRPr>
          </a:p>
        </p:txBody>
      </p:sp>
      <p:sp>
        <p:nvSpPr>
          <p:cNvPr id="23" name="Rectangle 22"/>
          <p:cNvSpPr/>
          <p:nvPr/>
        </p:nvSpPr>
        <p:spPr>
          <a:xfrm>
            <a:off x="5730258" y="1962001"/>
            <a:ext cx="838691" cy="369332"/>
          </a:xfrm>
          <a:prstGeom prst="rect">
            <a:avLst/>
          </a:prstGeom>
        </p:spPr>
        <p:txBody>
          <a:bodyPr wrap="none">
            <a:spAutoFit/>
          </a:bodyPr>
          <a:lstStyle/>
          <a:p>
            <a:r>
              <a:rPr lang="en-US" dirty="0" smtClean="0">
                <a:latin typeface="Gill Sans Light"/>
                <a:cs typeface="Gill Sans Light"/>
              </a:rPr>
              <a:t>Wright</a:t>
            </a:r>
            <a:endParaRPr lang="en-US" dirty="0">
              <a:latin typeface="Gill Sans Light"/>
              <a:cs typeface="Gill Sans Light"/>
            </a:endParaRPr>
          </a:p>
        </p:txBody>
      </p:sp>
      <p:pic>
        <p:nvPicPr>
          <p:cNvPr id="16" name="Picture 15" descr="bipartite.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611" y="2593344"/>
            <a:ext cx="1832064" cy="2431443"/>
          </a:xfrm>
          <a:prstGeom prst="rect">
            <a:avLst/>
          </a:prstGeom>
        </p:spPr>
      </p:pic>
      <p:grpSp>
        <p:nvGrpSpPr>
          <p:cNvPr id="28" name="Group 27"/>
          <p:cNvGrpSpPr>
            <a:grpSpLocks noChangeAspect="1"/>
          </p:cNvGrpSpPr>
          <p:nvPr/>
        </p:nvGrpSpPr>
        <p:grpSpPr>
          <a:xfrm>
            <a:off x="2924242" y="2809843"/>
            <a:ext cx="2990154" cy="2101049"/>
            <a:chOff x="2042886" y="1717210"/>
            <a:chExt cx="4271649" cy="3001498"/>
          </a:xfrm>
        </p:grpSpPr>
        <p:sp>
          <p:nvSpPr>
            <p:cNvPr id="29" name="Rectangle 28"/>
            <p:cNvSpPr/>
            <p:nvPr/>
          </p:nvSpPr>
          <p:spPr>
            <a:xfrm>
              <a:off x="2057317" y="2207835"/>
              <a:ext cx="4257218"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2295" y="2434567"/>
              <a:ext cx="3858710" cy="2154302"/>
            </a:xfrm>
            <a:prstGeom prst="rect">
              <a:avLst/>
            </a:prstGeom>
          </p:spPr>
        </p:pic>
        <p:sp>
          <p:nvSpPr>
            <p:cNvPr id="35" name="Rectangle 34"/>
            <p:cNvSpPr/>
            <p:nvPr/>
          </p:nvSpPr>
          <p:spPr>
            <a:xfrm>
              <a:off x="2042886" y="1717210"/>
              <a:ext cx="3718466"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latin typeface="Gill Sans Light"/>
                  <a:cs typeface="Gill Sans Light"/>
                </a:rPr>
                <a:t>Each processor in parallel</a:t>
              </a:r>
              <a:endParaRPr lang="en-US" b="1" dirty="0">
                <a:solidFill>
                  <a:schemeClr val="bg1"/>
                </a:solidFill>
                <a:latin typeface="Gill Sans Light"/>
                <a:cs typeface="Gill Sans Light"/>
              </a:endParaRPr>
            </a:p>
          </p:txBody>
        </p:sp>
      </p:grpSp>
    </p:spTree>
    <p:extLst>
      <p:ext uri="{BB962C8B-B14F-4D97-AF65-F5344CB8AC3E}">
        <p14:creationId xmlns:p14="http://schemas.microsoft.com/office/powerpoint/2010/main" val="1735952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p:tgtEl>
                                          <p:spTgt spid="28"/>
                                        </p:tgtEl>
                                        <p:attrNameLst>
                                          <p:attrName>ppt_y</p:attrName>
                                        </p:attrNameLst>
                                      </p:cBhvr>
                                      <p:tavLst>
                                        <p:tav tm="0">
                                          <p:val>
                                            <p:strVal val="#ppt_y+#ppt_h*1.125000"/>
                                          </p:val>
                                        </p:tav>
                                        <p:tav tm="100000">
                                          <p:val>
                                            <p:strVal val="#ppt_y"/>
                                          </p:val>
                                        </p:tav>
                                      </p:tavLst>
                                    </p:anim>
                                    <p:animEffect transition="in" filter="wipe(up)">
                                      <p:cBhvr>
                                        <p:cTn id="12" dur="500"/>
                                        <p:tgtEl>
                                          <p:spTgt spid="28"/>
                                        </p:tgtEl>
                                      </p:cBhvr>
                                    </p:animEffect>
                                  </p:childTnLst>
                                </p:cTn>
                              </p:par>
                              <p:par>
                                <p:cTn id="13" presetID="1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p:tgtEl>
                                          <p:spTgt spid="16"/>
                                        </p:tgtEl>
                                        <p:attrNameLst>
                                          <p:attrName>ppt_x</p:attrName>
                                        </p:attrNameLst>
                                      </p:cBhvr>
                                      <p:tavLst>
                                        <p:tav tm="0">
                                          <p:val>
                                            <p:strVal val="#ppt_x-#ppt_w*1.125000"/>
                                          </p:val>
                                        </p:tav>
                                        <p:tav tm="100000">
                                          <p:val>
                                            <p:strVal val="#ppt_x"/>
                                          </p:val>
                                        </p:tav>
                                      </p:tavLst>
                                    </p:anim>
                                    <p:animEffect transition="in" filter="wipe(righ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2"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ppt_x</p:attrName>
                                        </p:attrNameLst>
                                      </p:cBhvr>
                                      <p:tavLst>
                                        <p:tav tm="0">
                                          <p:val>
                                            <p:strVal val="#ppt_x+#ppt_w*1.125000"/>
                                          </p:val>
                                        </p:tav>
                                        <p:tav tm="100000">
                                          <p:val>
                                            <p:strVal val="#ppt_x"/>
                                          </p:val>
                                        </p:tav>
                                      </p:tavLst>
                                    </p:anim>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Challenges in Analysis</a:t>
            </a:r>
            <a:endParaRPr lang="en-US" sz="5400" dirty="0">
              <a:latin typeface="Gill Sans Light"/>
              <a:cs typeface="Gill Sans Light"/>
            </a:endParaRPr>
          </a:p>
        </p:txBody>
      </p:sp>
    </p:spTree>
    <p:extLst>
      <p:ext uri="{BB962C8B-B14F-4D97-AF65-F5344CB8AC3E}">
        <p14:creationId xmlns:p14="http://schemas.microsoft.com/office/powerpoint/2010/main" val="1422730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Challenges in </a:t>
            </a:r>
            <a:r>
              <a:rPr lang="en-US" sz="4500" dirty="0" err="1" smtClean="0">
                <a:solidFill>
                  <a:srgbClr val="000000"/>
                </a:solidFill>
                <a:latin typeface="Gill Sans Light"/>
                <a:cs typeface="Gill Sans Light"/>
              </a:rPr>
              <a:t>Hogwild</a:t>
            </a:r>
            <a:r>
              <a:rPr lang="en-US" sz="4500" dirty="0" smtClean="0">
                <a:solidFill>
                  <a:srgbClr val="000000"/>
                </a:solidFill>
                <a:latin typeface="Gill Sans Light"/>
                <a:cs typeface="Gill Sans Light"/>
              </a:rPr>
              <a:t>!</a:t>
            </a:r>
            <a:endParaRPr lang="en-US" sz="4500" dirty="0">
              <a:solidFill>
                <a:srgbClr val="000000"/>
              </a:solidFill>
              <a:latin typeface="Gill Sans Light"/>
              <a:cs typeface="Gill Sans Light"/>
            </a:endParaRPr>
          </a:p>
        </p:txBody>
      </p:sp>
      <p:grpSp>
        <p:nvGrpSpPr>
          <p:cNvPr id="51" name="Group 50"/>
          <p:cNvGrpSpPr/>
          <p:nvPr/>
        </p:nvGrpSpPr>
        <p:grpSpPr>
          <a:xfrm>
            <a:off x="1205405" y="2201793"/>
            <a:ext cx="2210624" cy="630646"/>
            <a:chOff x="516129" y="2612620"/>
            <a:chExt cx="2210624" cy="630646"/>
          </a:xfrm>
        </p:grpSpPr>
        <p:pic>
          <p:nvPicPr>
            <p:cNvPr id="52" name="Picture 51"/>
            <p:cNvPicPr>
              <a:picLocks noChangeAspect="1"/>
            </p:cNvPicPr>
            <p:nvPr/>
          </p:nvPicPr>
          <p:blipFill>
            <a:blip r:embed="rId3"/>
            <a:stretch>
              <a:fillRect/>
            </a:stretch>
          </p:blipFill>
          <p:spPr>
            <a:xfrm>
              <a:off x="2096107" y="2612620"/>
              <a:ext cx="630646" cy="630646"/>
            </a:xfrm>
            <a:prstGeom prst="rect">
              <a:avLst/>
            </a:prstGeom>
          </p:spPr>
        </p:pic>
        <p:sp>
          <p:nvSpPr>
            <p:cNvPr id="53" name="TextBox 52"/>
            <p:cNvSpPr txBox="1"/>
            <p:nvPr/>
          </p:nvSpPr>
          <p:spPr>
            <a:xfrm>
              <a:off x="516129" y="2704805"/>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1</a:t>
              </a:r>
              <a:endParaRPr lang="en-US" sz="2300" dirty="0">
                <a:solidFill>
                  <a:srgbClr val="000000"/>
                </a:solidFill>
                <a:latin typeface="Gill Sans Light"/>
                <a:cs typeface="Gill Sans Light"/>
              </a:endParaRPr>
            </a:p>
          </p:txBody>
        </p:sp>
      </p:grpSp>
      <p:grpSp>
        <p:nvGrpSpPr>
          <p:cNvPr id="54" name="Group 53"/>
          <p:cNvGrpSpPr/>
          <p:nvPr/>
        </p:nvGrpSpPr>
        <p:grpSpPr>
          <a:xfrm>
            <a:off x="1205405" y="3128764"/>
            <a:ext cx="2210624" cy="630646"/>
            <a:chOff x="516129" y="3539591"/>
            <a:chExt cx="2210624" cy="630646"/>
          </a:xfrm>
        </p:grpSpPr>
        <p:pic>
          <p:nvPicPr>
            <p:cNvPr id="55" name="Picture 54"/>
            <p:cNvPicPr>
              <a:picLocks noChangeAspect="1"/>
            </p:cNvPicPr>
            <p:nvPr/>
          </p:nvPicPr>
          <p:blipFill>
            <a:blip r:embed="rId3"/>
            <a:stretch>
              <a:fillRect/>
            </a:stretch>
          </p:blipFill>
          <p:spPr>
            <a:xfrm>
              <a:off x="2096107" y="3539591"/>
              <a:ext cx="630646" cy="630646"/>
            </a:xfrm>
            <a:prstGeom prst="rect">
              <a:avLst/>
            </a:prstGeom>
          </p:spPr>
        </p:pic>
        <p:sp>
          <p:nvSpPr>
            <p:cNvPr id="56" name="TextBox 55"/>
            <p:cNvSpPr txBox="1"/>
            <p:nvPr/>
          </p:nvSpPr>
          <p:spPr>
            <a:xfrm>
              <a:off x="516129" y="3631776"/>
              <a:ext cx="1553718"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2</a:t>
              </a:r>
              <a:endParaRPr lang="en-US" sz="2300" dirty="0">
                <a:solidFill>
                  <a:srgbClr val="000000"/>
                </a:solidFill>
                <a:latin typeface="Gill Sans Light"/>
                <a:cs typeface="Gill Sans Light"/>
              </a:endParaRPr>
            </a:p>
          </p:txBody>
        </p:sp>
      </p:grpSp>
      <p:grpSp>
        <p:nvGrpSpPr>
          <p:cNvPr id="57" name="Group 56"/>
          <p:cNvGrpSpPr/>
          <p:nvPr/>
        </p:nvGrpSpPr>
        <p:grpSpPr>
          <a:xfrm>
            <a:off x="1205405" y="4699135"/>
            <a:ext cx="2210624" cy="630646"/>
            <a:chOff x="516129" y="5109962"/>
            <a:chExt cx="2210624" cy="630646"/>
          </a:xfrm>
        </p:grpSpPr>
        <p:pic>
          <p:nvPicPr>
            <p:cNvPr id="58" name="Picture 57"/>
            <p:cNvPicPr>
              <a:picLocks noChangeAspect="1"/>
            </p:cNvPicPr>
            <p:nvPr/>
          </p:nvPicPr>
          <p:blipFill>
            <a:blip r:embed="rId3"/>
            <a:stretch>
              <a:fillRect/>
            </a:stretch>
          </p:blipFill>
          <p:spPr>
            <a:xfrm>
              <a:off x="2096107" y="5109962"/>
              <a:ext cx="630646" cy="630646"/>
            </a:xfrm>
            <a:prstGeom prst="rect">
              <a:avLst/>
            </a:prstGeom>
          </p:spPr>
        </p:pic>
        <p:sp>
          <p:nvSpPr>
            <p:cNvPr id="59" name="TextBox 58"/>
            <p:cNvSpPr txBox="1"/>
            <p:nvPr/>
          </p:nvSpPr>
          <p:spPr>
            <a:xfrm>
              <a:off x="516129" y="5202147"/>
              <a:ext cx="1556599" cy="446276"/>
            </a:xfrm>
            <a:prstGeom prst="rect">
              <a:avLst/>
            </a:prstGeom>
            <a:noFill/>
          </p:spPr>
          <p:txBody>
            <a:bodyPr wrap="none" rtlCol="0">
              <a:spAutoFit/>
            </a:bodyPr>
            <a:lstStyle/>
            <a:p>
              <a:r>
                <a:rPr lang="en-US" sz="2300" dirty="0" smtClean="0">
                  <a:solidFill>
                    <a:srgbClr val="000000"/>
                  </a:solidFill>
                  <a:latin typeface="Gill Sans Light"/>
                  <a:cs typeface="Gill Sans Light"/>
                </a:rPr>
                <a:t>Processor P</a:t>
              </a:r>
              <a:endParaRPr lang="en-US" sz="2300" dirty="0">
                <a:solidFill>
                  <a:srgbClr val="000000"/>
                </a:solidFill>
                <a:latin typeface="Gill Sans Light"/>
                <a:cs typeface="Gill Sans Light"/>
              </a:endParaRPr>
            </a:p>
          </p:txBody>
        </p:sp>
      </p:grpSp>
      <p:pic>
        <p:nvPicPr>
          <p:cNvPr id="60" name="Picture 5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286" y="4017022"/>
            <a:ext cx="63500" cy="419100"/>
          </a:xfrm>
          <a:prstGeom prst="rect">
            <a:avLst/>
          </a:prstGeom>
        </p:spPr>
      </p:pic>
      <p:grpSp>
        <p:nvGrpSpPr>
          <p:cNvPr id="61" name="Group 60"/>
          <p:cNvGrpSpPr/>
          <p:nvPr/>
        </p:nvGrpSpPr>
        <p:grpSpPr>
          <a:xfrm>
            <a:off x="4873984" y="1735005"/>
            <a:ext cx="513019" cy="3979417"/>
            <a:chOff x="4467482" y="2298908"/>
            <a:chExt cx="513019" cy="3979417"/>
          </a:xfrm>
        </p:grpSpPr>
        <p:sp>
          <p:nvSpPr>
            <p:cNvPr id="62" name="Rectangle 61"/>
            <p:cNvSpPr>
              <a:spLocks/>
            </p:cNvSpPr>
            <p:nvPr/>
          </p:nvSpPr>
          <p:spPr>
            <a:xfrm>
              <a:off x="4467482" y="2298908"/>
              <a:ext cx="513019" cy="3979417"/>
            </a:xfrm>
            <a:prstGeom prst="rect">
              <a:avLst/>
            </a:prstGeom>
            <a:solidFill>
              <a:srgbClr val="5DDDA6"/>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3" name="Rectangle 62"/>
            <p:cNvSpPr>
              <a:spLocks noChangeAspect="1"/>
            </p:cNvSpPr>
            <p:nvPr/>
          </p:nvSpPr>
          <p:spPr>
            <a:xfrm>
              <a:off x="4540836" y="238572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4" name="Rectangle 63"/>
            <p:cNvSpPr>
              <a:spLocks noChangeAspect="1"/>
            </p:cNvSpPr>
            <p:nvPr/>
          </p:nvSpPr>
          <p:spPr>
            <a:xfrm>
              <a:off x="4540836" y="292231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5" name="Rectangle 64"/>
            <p:cNvSpPr>
              <a:spLocks noChangeAspect="1"/>
            </p:cNvSpPr>
            <p:nvPr/>
          </p:nvSpPr>
          <p:spPr>
            <a:xfrm>
              <a:off x="4540836" y="345891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6" name="Rectangle 65"/>
            <p:cNvSpPr>
              <a:spLocks noChangeAspect="1"/>
            </p:cNvSpPr>
            <p:nvPr/>
          </p:nvSpPr>
          <p:spPr>
            <a:xfrm>
              <a:off x="4540836" y="5867764"/>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7" name="Rectangle 66"/>
            <p:cNvSpPr>
              <a:spLocks noChangeAspect="1"/>
            </p:cNvSpPr>
            <p:nvPr/>
          </p:nvSpPr>
          <p:spPr>
            <a:xfrm>
              <a:off x="4540836" y="5331168"/>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8" name="Rectangle 67"/>
            <p:cNvSpPr>
              <a:spLocks noChangeAspect="1"/>
            </p:cNvSpPr>
            <p:nvPr/>
          </p:nvSpPr>
          <p:spPr>
            <a:xfrm>
              <a:off x="4540836" y="3995509"/>
              <a:ext cx="337040" cy="339640"/>
            </a:xfrm>
            <a:prstGeom prst="rect">
              <a:avLst/>
            </a:prstGeom>
            <a:solidFill>
              <a:srgbClr val="3A3A3A"/>
            </a:soli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69" name="Picture 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7297" y="4637399"/>
              <a:ext cx="63500" cy="419100"/>
            </a:xfrm>
            <a:prstGeom prst="rect">
              <a:avLst/>
            </a:prstGeom>
          </p:spPr>
        </p:pic>
      </p:grpSp>
      <p:sp>
        <p:nvSpPr>
          <p:cNvPr id="70" name="TextBox 69"/>
          <p:cNvSpPr txBox="1"/>
          <p:nvPr/>
        </p:nvSpPr>
        <p:spPr>
          <a:xfrm>
            <a:off x="4124301" y="1079215"/>
            <a:ext cx="2065996" cy="446276"/>
          </a:xfrm>
          <a:prstGeom prst="rect">
            <a:avLst/>
          </a:prstGeom>
          <a:noFill/>
        </p:spPr>
        <p:txBody>
          <a:bodyPr wrap="none" rtlCol="0">
            <a:spAutoFit/>
          </a:bodyPr>
          <a:lstStyle/>
          <a:p>
            <a:r>
              <a:rPr lang="en-US" sz="2300" dirty="0" smtClean="0">
                <a:solidFill>
                  <a:srgbClr val="000000"/>
                </a:solidFill>
                <a:latin typeface="Gill Sans Light"/>
                <a:cs typeface="Gill Sans Light"/>
              </a:rPr>
              <a:t>Shared Memory</a:t>
            </a:r>
            <a:endParaRPr lang="en-US" sz="2300" dirty="0">
              <a:solidFill>
                <a:srgbClr val="000000"/>
              </a:solidFill>
              <a:latin typeface="Gill Sans Light"/>
              <a:cs typeface="Gill Sans Light"/>
            </a:endParaRPr>
          </a:p>
        </p:txBody>
      </p:sp>
      <p:grpSp>
        <p:nvGrpSpPr>
          <p:cNvPr id="71" name="Group 70"/>
          <p:cNvGrpSpPr/>
          <p:nvPr/>
        </p:nvGrpSpPr>
        <p:grpSpPr>
          <a:xfrm>
            <a:off x="3416029" y="1955735"/>
            <a:ext cx="1531309" cy="536595"/>
            <a:chOff x="4445202" y="1691992"/>
            <a:chExt cx="1531309" cy="536595"/>
          </a:xfrm>
        </p:grpSpPr>
        <p:cxnSp>
          <p:nvCxnSpPr>
            <p:cNvPr id="72" name="Straight Arrow Connector 71"/>
            <p:cNvCxnSpPr>
              <a:stCxn id="52" idx="3"/>
              <a:endCxn id="63" idx="1"/>
            </p:cNvCxnSpPr>
            <p:nvPr/>
          </p:nvCxnSpPr>
          <p:spPr>
            <a:xfrm flipV="1">
              <a:off x="4445202" y="1691992"/>
              <a:ext cx="1531309" cy="52547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52" idx="3"/>
              <a:endCxn id="64" idx="1"/>
            </p:cNvCxnSpPr>
            <p:nvPr/>
          </p:nvCxnSpPr>
          <p:spPr>
            <a:xfrm>
              <a:off x="4445202" y="2217467"/>
              <a:ext cx="1531309" cy="111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3416029" y="3565520"/>
            <a:ext cx="1531309" cy="1872255"/>
            <a:chOff x="4445202" y="3301777"/>
            <a:chExt cx="1531309" cy="1872255"/>
          </a:xfrm>
        </p:grpSpPr>
        <p:cxnSp>
          <p:nvCxnSpPr>
            <p:cNvPr id="75" name="Straight Arrow Connector 74"/>
            <p:cNvCxnSpPr>
              <a:stCxn id="58" idx="3"/>
              <a:endCxn id="68" idx="1"/>
            </p:cNvCxnSpPr>
            <p:nvPr/>
          </p:nvCxnSpPr>
          <p:spPr>
            <a:xfrm flipV="1">
              <a:off x="4445202" y="3301777"/>
              <a:ext cx="1531309" cy="141303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8" idx="3"/>
              <a:endCxn id="66" idx="1"/>
            </p:cNvCxnSpPr>
            <p:nvPr/>
          </p:nvCxnSpPr>
          <p:spPr>
            <a:xfrm>
              <a:off x="4445202" y="4714809"/>
              <a:ext cx="1531309" cy="4592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58" idx="3"/>
              <a:endCxn id="67" idx="1"/>
            </p:cNvCxnSpPr>
            <p:nvPr/>
          </p:nvCxnSpPr>
          <p:spPr>
            <a:xfrm flipV="1">
              <a:off x="4445202" y="4637436"/>
              <a:ext cx="1531309" cy="7737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78" name="Group 77"/>
          <p:cNvGrpSpPr/>
          <p:nvPr/>
        </p:nvGrpSpPr>
        <p:grpSpPr>
          <a:xfrm>
            <a:off x="3416029" y="2492330"/>
            <a:ext cx="1531309" cy="2945445"/>
            <a:chOff x="4445202" y="2228587"/>
            <a:chExt cx="1531309" cy="2945445"/>
          </a:xfrm>
        </p:grpSpPr>
        <p:cxnSp>
          <p:nvCxnSpPr>
            <p:cNvPr id="79" name="Straight Arrow Connector 78"/>
            <p:cNvCxnSpPr>
              <a:stCxn id="55" idx="3"/>
              <a:endCxn id="64" idx="1"/>
            </p:cNvCxnSpPr>
            <p:nvPr/>
          </p:nvCxnSpPr>
          <p:spPr>
            <a:xfrm flipV="1">
              <a:off x="4445202" y="2228587"/>
              <a:ext cx="1531309" cy="9158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55" idx="3"/>
              <a:endCxn id="68" idx="1"/>
            </p:cNvCxnSpPr>
            <p:nvPr/>
          </p:nvCxnSpPr>
          <p:spPr>
            <a:xfrm>
              <a:off x="4445202" y="3144438"/>
              <a:ext cx="1531309" cy="1573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55" idx="3"/>
              <a:endCxn id="66" idx="1"/>
            </p:cNvCxnSpPr>
            <p:nvPr/>
          </p:nvCxnSpPr>
          <p:spPr>
            <a:xfrm>
              <a:off x="4445202" y="3144438"/>
              <a:ext cx="1531309" cy="202959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55" idx="3"/>
              <a:endCxn id="65" idx="1"/>
            </p:cNvCxnSpPr>
            <p:nvPr/>
          </p:nvCxnSpPr>
          <p:spPr>
            <a:xfrm flipV="1">
              <a:off x="4445202" y="2765182"/>
              <a:ext cx="1531309" cy="3792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83" name="Rectangle 82"/>
          <p:cNvSpPr/>
          <p:nvPr/>
        </p:nvSpPr>
        <p:spPr>
          <a:xfrm>
            <a:off x="5498306" y="2736204"/>
            <a:ext cx="3535656" cy="1154162"/>
          </a:xfrm>
          <a:prstGeom prst="rect">
            <a:avLst/>
          </a:prstGeom>
          <a:solidFill>
            <a:srgbClr val="CECCFD">
              <a:alpha val="66000"/>
            </a:srgbClr>
          </a:solidFill>
          <a:effectLst>
            <a:outerShdw blurRad="50800" dist="38100" dir="2700000" algn="tl" rotWithShape="0">
              <a:prstClr val="black">
                <a:alpha val="40000"/>
              </a:prstClr>
            </a:outerShdw>
          </a:effectLst>
        </p:spPr>
        <p:txBody>
          <a:bodyPr wrap="square">
            <a:spAutoFit/>
          </a:bodyPr>
          <a:lstStyle/>
          <a:p>
            <a:pPr algn="ctr"/>
            <a:r>
              <a:rPr lang="en-US" sz="2300" b="1" dirty="0">
                <a:latin typeface="Gill Sans Light"/>
                <a:cs typeface="Gill Sans Light"/>
              </a:rPr>
              <a:t>Issues:</a:t>
            </a:r>
          </a:p>
          <a:p>
            <a:pPr algn="ctr"/>
            <a:r>
              <a:rPr lang="en-US" sz="2300" dirty="0">
                <a:latin typeface="Gill Sans Light"/>
                <a:cs typeface="Gill Sans Light"/>
              </a:rPr>
              <a:t>1. updates can be </a:t>
            </a:r>
            <a:r>
              <a:rPr lang="en-US" sz="2300" dirty="0" smtClean="0">
                <a:latin typeface="Gill Sans Light"/>
                <a:cs typeface="Gill Sans Light"/>
              </a:rPr>
              <a:t>old </a:t>
            </a:r>
          </a:p>
          <a:p>
            <a:pPr algn="ctr"/>
            <a:r>
              <a:rPr lang="en-US" sz="2300" dirty="0" smtClean="0">
                <a:latin typeface="Gill Sans Light"/>
                <a:cs typeface="Gill Sans Light"/>
              </a:rPr>
              <a:t>2</a:t>
            </a:r>
            <a:r>
              <a:rPr lang="en-US" sz="2300" dirty="0">
                <a:latin typeface="Gill Sans Light"/>
                <a:cs typeface="Gill Sans Light"/>
              </a:rPr>
              <a:t>. </a:t>
            </a:r>
            <a:r>
              <a:rPr lang="en-US" sz="2300" dirty="0" smtClean="0">
                <a:latin typeface="Gill Sans Light"/>
                <a:cs typeface="Gill Sans Light"/>
              </a:rPr>
              <a:t>results can overwritten</a:t>
            </a:r>
            <a:endParaRPr lang="en-US" sz="2300" dirty="0">
              <a:latin typeface="Gill Sans Light"/>
              <a:cs typeface="Gill Sans Light"/>
            </a:endParaRPr>
          </a:p>
        </p:txBody>
      </p:sp>
      <p:sp>
        <p:nvSpPr>
          <p:cNvPr id="38" name="Rounded Rectangle 37"/>
          <p:cNvSpPr/>
          <p:nvPr/>
        </p:nvSpPr>
        <p:spPr>
          <a:xfrm>
            <a:off x="1205405" y="5839304"/>
            <a:ext cx="7133340" cy="781569"/>
          </a:xfrm>
          <a:prstGeom prst="roundRect">
            <a:avLst>
              <a:gd name="adj" fmla="val 9379"/>
            </a:avLst>
          </a:prstGeom>
          <a:solidFill>
            <a:srgbClr val="0E1730">
              <a:alpha val="92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latin typeface="Gill Sans Light"/>
                <a:cs typeface="Gill Sans Light"/>
              </a:rPr>
              <a:t>Incompatible with classic SGD analysis</a:t>
            </a:r>
          </a:p>
        </p:txBody>
      </p:sp>
    </p:spTree>
    <p:extLst>
      <p:ext uri="{BB962C8B-B14F-4D97-AF65-F5344CB8AC3E}">
        <p14:creationId xmlns:p14="http://schemas.microsoft.com/office/powerpoint/2010/main" val="1263631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ppt_x"/>
                                          </p:val>
                                        </p:tav>
                                        <p:tav tm="100000">
                                          <p:val>
                                            <p:strVal val="#ppt_x"/>
                                          </p:val>
                                        </p:tav>
                                      </p:tavLst>
                                    </p:anim>
                                    <p:anim calcmode="lin" valueType="num">
                                      <p:cBhvr additive="base">
                                        <p:cTn id="2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71"/>
                                        </p:tgtEl>
                                      </p:cBhvr>
                                    </p:animEffect>
                                    <p:set>
                                      <p:cBhvr>
                                        <p:cTn id="41" dur="1" fill="hold">
                                          <p:stCondLst>
                                            <p:cond delay="499"/>
                                          </p:stCondLst>
                                        </p:cTn>
                                        <p:tgtEl>
                                          <p:spTgt spid="7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78"/>
                                        </p:tgtEl>
                                      </p:cBhvr>
                                    </p:animEffect>
                                    <p:set>
                                      <p:cBhvr>
                                        <p:cTn id="51" dur="1" fill="hold">
                                          <p:stCondLst>
                                            <p:cond delay="499"/>
                                          </p:stCondLst>
                                        </p:cTn>
                                        <p:tgtEl>
                                          <p:spTgt spid="7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additive="base">
                                        <p:cTn id="70" dur="500"/>
                                        <p:tgtEl>
                                          <p:spTgt spid="38"/>
                                        </p:tgtEl>
                                        <p:attrNameLst>
                                          <p:attrName>ppt_y</p:attrName>
                                        </p:attrNameLst>
                                      </p:cBhvr>
                                      <p:tavLst>
                                        <p:tav tm="0">
                                          <p:val>
                                            <p:strVal val="#ppt_y+#ppt_h*1.125000"/>
                                          </p:val>
                                        </p:tav>
                                        <p:tav tm="100000">
                                          <p:val>
                                            <p:strVal val="#ppt_y"/>
                                          </p:val>
                                        </p:tav>
                                      </p:tavLst>
                                    </p:anim>
                                    <p:animEffect transition="in" filter="wipe(up)">
                                      <p:cBhvr>
                                        <p:cTn id="7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3"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How to Analyze </a:t>
            </a:r>
            <a:r>
              <a:rPr lang="en-US" sz="5500" dirty="0" err="1" smtClean="0">
                <a:solidFill>
                  <a:srgbClr val="000000"/>
                </a:solidFill>
                <a:latin typeface="Gill Sans Light"/>
                <a:cs typeface="Gill Sans Light"/>
              </a:rPr>
              <a:t>Hogwild</a:t>
            </a:r>
            <a:r>
              <a:rPr lang="en-US" sz="5500" dirty="0" smtClean="0">
                <a:solidFill>
                  <a:srgbClr val="000000"/>
                </a:solidFill>
                <a:latin typeface="Gill Sans Light"/>
                <a:cs typeface="Gill Sans Light"/>
              </a:rPr>
              <a:t>?</a:t>
            </a:r>
            <a:endParaRPr lang="en-US" sz="5500" dirty="0">
              <a:solidFill>
                <a:srgbClr val="000000"/>
              </a:solidFill>
              <a:latin typeface="Gill Sans Light"/>
              <a:cs typeface="Gill Sans Light"/>
            </a:endParaRPr>
          </a:p>
        </p:txBody>
      </p:sp>
      <p:sp>
        <p:nvSpPr>
          <p:cNvPr id="3" name="Rectangle 2"/>
          <p:cNvSpPr/>
          <p:nvPr/>
        </p:nvSpPr>
        <p:spPr>
          <a:xfrm>
            <a:off x="0" y="1273959"/>
            <a:ext cx="9375900" cy="1815882"/>
          </a:xfrm>
          <a:prstGeom prst="rect">
            <a:avLst/>
          </a:prstGeom>
        </p:spPr>
        <p:txBody>
          <a:bodyPr wrap="square">
            <a:spAutoFit/>
          </a:bodyPr>
          <a:lstStyle/>
          <a:p>
            <a:pPr marL="457200" indent="-457200">
              <a:buFont typeface="Arial"/>
              <a:buChar char="•"/>
            </a:pPr>
            <a:r>
              <a:rPr lang="en-US" sz="2800" dirty="0" smtClean="0">
                <a:latin typeface="Gill Sans Light"/>
                <a:cs typeface="Gill Sans Light"/>
              </a:rPr>
              <a:t>Measure of performance</a:t>
            </a:r>
          </a:p>
          <a:p>
            <a:pPr marL="457200" indent="-457200">
              <a:buFont typeface="Arial"/>
              <a:buChar char="•"/>
            </a:pPr>
            <a:endParaRPr lang="en-US" sz="2800" dirty="0">
              <a:latin typeface="Gill Sans Light"/>
              <a:cs typeface="Gill Sans Light"/>
            </a:endParaRPr>
          </a:p>
          <a:p>
            <a:pPr marL="457200" indent="-457200">
              <a:buFont typeface="Arial"/>
              <a:buChar char="•"/>
            </a:pPr>
            <a:endParaRPr lang="en-US" sz="2800" dirty="0" smtClean="0">
              <a:latin typeface="Gill Sans Light"/>
              <a:cs typeface="Gill Sans Light"/>
            </a:endParaRPr>
          </a:p>
          <a:p>
            <a:pPr marL="457200" indent="-457200">
              <a:buFont typeface="Arial"/>
              <a:buChar char="•"/>
            </a:pPr>
            <a:endParaRPr lang="en-US" sz="2800" dirty="0">
              <a:latin typeface="Gill Sans Light"/>
              <a:cs typeface="Gill Sans Light"/>
            </a:endParaRPr>
          </a:p>
        </p:txBody>
      </p:sp>
      <p:sp>
        <p:nvSpPr>
          <p:cNvPr id="8" name="Rectangle 7"/>
          <p:cNvSpPr/>
          <p:nvPr/>
        </p:nvSpPr>
        <p:spPr>
          <a:xfrm>
            <a:off x="1" y="3347551"/>
            <a:ext cx="9144000" cy="84087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latin typeface="Gill Sans Light"/>
                <a:cs typeface="Gill Sans Light"/>
              </a:rPr>
              <a:t>Goal of a </a:t>
            </a:r>
            <a:r>
              <a:rPr lang="en-US" sz="3600" dirty="0" err="1" smtClean="0">
                <a:latin typeface="Gill Sans Light"/>
                <a:cs typeface="Gill Sans Light"/>
              </a:rPr>
              <a:t>Hogwild</a:t>
            </a:r>
            <a:r>
              <a:rPr lang="en-US" sz="3600" dirty="0" smtClean="0">
                <a:latin typeface="Gill Sans Light"/>
                <a:cs typeface="Gill Sans Light"/>
              </a:rPr>
              <a:t> Analysis</a:t>
            </a:r>
          </a:p>
        </p:txBody>
      </p:sp>
      <p:sp>
        <p:nvSpPr>
          <p:cNvPr id="9" name="Rectangle 8"/>
          <p:cNvSpPr/>
          <p:nvPr/>
        </p:nvSpPr>
        <p:spPr>
          <a:xfrm>
            <a:off x="285415" y="5807968"/>
            <a:ext cx="8443721" cy="1015663"/>
          </a:xfrm>
          <a:prstGeom prst="rect">
            <a:avLst/>
          </a:prstGeom>
        </p:spPr>
        <p:txBody>
          <a:bodyPr wrap="square">
            <a:spAutoFit/>
          </a:bodyPr>
          <a:lstStyle/>
          <a:p>
            <a:pPr algn="ctr"/>
            <a:r>
              <a:rPr lang="en-US" sz="2000" b="1" dirty="0" smtClean="0">
                <a:latin typeface="Gill Sans Light"/>
                <a:cs typeface="Gill Sans Light"/>
              </a:rPr>
              <a:t>Assumption:</a:t>
            </a:r>
            <a:r>
              <a:rPr lang="en-US" sz="2000" dirty="0" smtClean="0">
                <a:latin typeface="Gill Sans Light"/>
                <a:cs typeface="Gill Sans Light"/>
              </a:rPr>
              <a:t> </a:t>
            </a:r>
          </a:p>
          <a:p>
            <a:pPr algn="ctr"/>
            <a:r>
              <a:rPr lang="en-US" sz="2000" dirty="0" smtClean="0">
                <a:latin typeface="Gill Sans Light"/>
                <a:cs typeface="Gill Sans Light"/>
              </a:rPr>
              <a:t>random sampling of gradients yields a nearly optimal load balance </a:t>
            </a:r>
          </a:p>
          <a:p>
            <a:pPr algn="ctr"/>
            <a:r>
              <a:rPr lang="en-US" sz="2000" dirty="0" smtClean="0">
                <a:latin typeface="Gill Sans Light"/>
                <a:cs typeface="Gill Sans Light"/>
              </a:rPr>
              <a:t>(if number of cores not too many)</a:t>
            </a:r>
            <a:endParaRPr lang="en-US" sz="2000" dirty="0">
              <a:latin typeface="Gill Sans Light"/>
              <a:cs typeface="Gill Sans Light"/>
            </a:endParaRPr>
          </a:p>
        </p:txBody>
      </p:sp>
      <p:sp>
        <p:nvSpPr>
          <p:cNvPr id="10" name="Rectangle 9"/>
          <p:cNvSpPr/>
          <p:nvPr/>
        </p:nvSpPr>
        <p:spPr>
          <a:xfrm>
            <a:off x="37480" y="4298723"/>
            <a:ext cx="8995921" cy="954107"/>
          </a:xfrm>
          <a:prstGeom prst="rect">
            <a:avLst/>
          </a:prstGeom>
        </p:spPr>
        <p:txBody>
          <a:bodyPr wrap="square">
            <a:spAutoFit/>
          </a:bodyPr>
          <a:lstStyle/>
          <a:p>
            <a:pPr algn="ctr"/>
            <a:r>
              <a:rPr lang="en-US" sz="2800" dirty="0">
                <a:latin typeface="Gill Sans Light"/>
                <a:cs typeface="Gill Sans Light"/>
              </a:rPr>
              <a:t>Prove that </a:t>
            </a:r>
            <a:r>
              <a:rPr lang="en-US" sz="2800" b="1" dirty="0">
                <a:latin typeface="Gill Sans Light"/>
                <a:cs typeface="Gill Sans Light"/>
              </a:rPr>
              <a:t>Parallel SGD</a:t>
            </a:r>
            <a:r>
              <a:rPr lang="en-US" sz="2800" dirty="0">
                <a:latin typeface="Gill Sans Light"/>
                <a:cs typeface="Gill Sans Light"/>
              </a:rPr>
              <a:t> and </a:t>
            </a:r>
            <a:r>
              <a:rPr lang="en-US" sz="2800" b="1" dirty="0">
                <a:latin typeface="Gill Sans Light"/>
                <a:cs typeface="Gill Sans Light"/>
              </a:rPr>
              <a:t>Serial SGD</a:t>
            </a:r>
            <a:r>
              <a:rPr lang="en-US" sz="2800" dirty="0">
                <a:latin typeface="Gill Sans Light"/>
                <a:cs typeface="Gill Sans Light"/>
              </a:rPr>
              <a:t> </a:t>
            </a:r>
            <a:r>
              <a:rPr lang="en-US" sz="2800" dirty="0" smtClean="0">
                <a:latin typeface="Gill Sans Light"/>
                <a:cs typeface="Gill Sans Light"/>
              </a:rPr>
              <a:t>have similar convergence rates for given number of samples </a:t>
            </a:r>
            <a:endParaRPr lang="en-US" sz="2800" dirty="0">
              <a:latin typeface="Gill Sans Light"/>
              <a:cs typeface="Gill Sans Light"/>
            </a:endParaRP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7811"/>
            <a:ext cx="9144000" cy="809728"/>
          </a:xfrm>
          <a:prstGeom prst="rect">
            <a:avLst/>
          </a:prstGeom>
        </p:spPr>
      </p:pic>
    </p:spTree>
    <p:extLst>
      <p:ext uri="{BB962C8B-B14F-4D97-AF65-F5344CB8AC3E}">
        <p14:creationId xmlns:p14="http://schemas.microsoft.com/office/powerpoint/2010/main" val="89705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990" y="1705297"/>
            <a:ext cx="8917049" cy="4370427"/>
          </a:xfrm>
          <a:prstGeom prst="rect">
            <a:avLst/>
          </a:prstGeom>
        </p:spPr>
        <p:txBody>
          <a:bodyPr wrap="square">
            <a:spAutoFit/>
          </a:bodyPr>
          <a:lstStyle/>
          <a:p>
            <a:r>
              <a:rPr lang="en-US" sz="2300" dirty="0" smtClean="0">
                <a:latin typeface="Gill Sans Light"/>
                <a:cs typeface="Gill Sans Light"/>
              </a:rPr>
              <a:t>-	[</a:t>
            </a:r>
            <a:r>
              <a:rPr lang="en-US" sz="2300" dirty="0" err="1" smtClean="0">
                <a:latin typeface="Gill Sans Light"/>
                <a:cs typeface="Gill Sans Light"/>
              </a:rPr>
              <a:t>Niu</a:t>
            </a:r>
            <a:r>
              <a:rPr lang="en-US" sz="2300" dirty="0">
                <a:latin typeface="Gill Sans Light"/>
                <a:cs typeface="Gill Sans Light"/>
              </a:rPr>
              <a:t>, </a:t>
            </a:r>
            <a:r>
              <a:rPr lang="en-US" sz="2300" dirty="0" err="1">
                <a:latin typeface="Gill Sans Light"/>
                <a:cs typeface="Gill Sans Light"/>
              </a:rPr>
              <a:t>Recht</a:t>
            </a:r>
            <a:r>
              <a:rPr lang="en-US" sz="2300" dirty="0">
                <a:latin typeface="Gill Sans Light"/>
                <a:cs typeface="Gill Sans Light"/>
              </a:rPr>
              <a:t>, Re, and Wright, </a:t>
            </a:r>
            <a:r>
              <a:rPr lang="en-US" sz="2300" dirty="0" smtClean="0">
                <a:latin typeface="Gill Sans Light"/>
                <a:cs typeface="Gill Sans Light"/>
              </a:rPr>
              <a:t>2011] the first analysis </a:t>
            </a:r>
            <a:r>
              <a:rPr lang="en-US" sz="2300" dirty="0">
                <a:latin typeface="Gill Sans Light"/>
                <a:cs typeface="Gill Sans Light"/>
              </a:rPr>
              <a:t>of </a:t>
            </a:r>
            <a:r>
              <a:rPr lang="en-US" sz="2300" dirty="0" err="1">
                <a:latin typeface="Gill Sans Light"/>
                <a:cs typeface="Gill Sans Light"/>
              </a:rPr>
              <a:t>Hogwild</a:t>
            </a:r>
            <a:r>
              <a:rPr lang="en-US" sz="2300" dirty="0" smtClean="0">
                <a:latin typeface="Gill Sans Light"/>
                <a:cs typeface="Gill Sans Light"/>
              </a:rPr>
              <a:t>! 	</a:t>
            </a:r>
            <a:r>
              <a:rPr lang="en-US" sz="2300" i="1" dirty="0" smtClean="0">
                <a:latin typeface="Gill Sans Light"/>
                <a:cs typeface="Gill Sans Light"/>
              </a:rPr>
              <a:t>Issues</a:t>
            </a:r>
            <a:r>
              <a:rPr lang="en-US" sz="2300" i="1" dirty="0">
                <a:latin typeface="Gill Sans Light"/>
                <a:cs typeface="Gill Sans Light"/>
              </a:rPr>
              <a:t>:</a:t>
            </a:r>
          </a:p>
          <a:p>
            <a:r>
              <a:rPr lang="en-US" sz="2300" dirty="0" smtClean="0">
                <a:latin typeface="Gill Sans Light"/>
                <a:cs typeface="Gill Sans Light"/>
              </a:rPr>
              <a:t>		</a:t>
            </a:r>
          </a:p>
          <a:p>
            <a:r>
              <a:rPr lang="en-US" sz="2300" b="1" i="1" dirty="0" smtClean="0">
                <a:latin typeface="Gill Sans Light"/>
                <a:cs typeface="Gill Sans Light"/>
              </a:rPr>
              <a:t>		- many impractical assumptions</a:t>
            </a:r>
          </a:p>
          <a:p>
            <a:r>
              <a:rPr lang="en-US" sz="2300" dirty="0" smtClean="0">
                <a:latin typeface="Gill Sans Light"/>
                <a:cs typeface="Gill Sans Light"/>
              </a:rPr>
              <a:t>		</a:t>
            </a:r>
            <a:r>
              <a:rPr lang="en-US" sz="2300" b="1" i="1" dirty="0" smtClean="0">
                <a:latin typeface="Gill Sans Light"/>
                <a:cs typeface="Gill Sans Light"/>
              </a:rPr>
              <a:t>- simplified </a:t>
            </a:r>
            <a:r>
              <a:rPr lang="en-US" sz="2300" b="1" i="1" dirty="0">
                <a:latin typeface="Gill Sans Light"/>
                <a:cs typeface="Gill Sans Light"/>
              </a:rPr>
              <a:t>read/write </a:t>
            </a:r>
            <a:r>
              <a:rPr lang="en-US" sz="2300" b="1" i="1" dirty="0" smtClean="0">
                <a:latin typeface="Gill Sans Light"/>
                <a:cs typeface="Gill Sans Light"/>
              </a:rPr>
              <a:t>model</a:t>
            </a:r>
            <a:endParaRPr lang="en-US" sz="2300" b="1" i="1" dirty="0">
              <a:latin typeface="Gill Sans Light"/>
              <a:cs typeface="Gill Sans Light"/>
            </a:endParaRPr>
          </a:p>
          <a:p>
            <a:r>
              <a:rPr lang="en-US" sz="2300" b="1" i="1" dirty="0" smtClean="0">
                <a:latin typeface="Gill Sans Light"/>
                <a:cs typeface="Gill Sans Light"/>
              </a:rPr>
              <a:t>		  [</a:t>
            </a:r>
            <a:r>
              <a:rPr lang="en-US" sz="2300" b="1" i="1" dirty="0">
                <a:latin typeface="Gill Sans Light"/>
                <a:cs typeface="Gill Sans Light"/>
              </a:rPr>
              <a:t>consistent reads, single coordinate updates, </a:t>
            </a:r>
            <a:r>
              <a:rPr lang="en-US" sz="2300" b="1" i="1" dirty="0" smtClean="0">
                <a:latin typeface="Gill Sans Light"/>
                <a:cs typeface="Gill Sans Light"/>
              </a:rPr>
              <a:t>…]</a:t>
            </a:r>
            <a:endParaRPr lang="en-US" sz="2300" b="1" i="1" dirty="0">
              <a:latin typeface="Gill Sans Light"/>
              <a:cs typeface="Gill Sans Light"/>
            </a:endParaRPr>
          </a:p>
          <a:p>
            <a:r>
              <a:rPr lang="en-US" sz="2300" b="1" i="1" dirty="0" smtClean="0">
                <a:latin typeface="Gill Sans Light"/>
                <a:cs typeface="Gill Sans Light"/>
              </a:rPr>
              <a:t>		- lengthy derivations</a:t>
            </a:r>
          </a:p>
          <a:p>
            <a:endParaRPr lang="en-US" sz="2300" dirty="0" smtClean="0">
              <a:latin typeface="Gill Sans Light"/>
              <a:cs typeface="Gill Sans Light"/>
            </a:endParaRPr>
          </a:p>
          <a:p>
            <a:endParaRPr lang="en-US" sz="2300" dirty="0">
              <a:latin typeface="Gill Sans Light"/>
              <a:cs typeface="Gill Sans Light"/>
            </a:endParaRPr>
          </a:p>
          <a:p>
            <a:pPr marL="342900" indent="-342900">
              <a:buFontTx/>
              <a:buChar char="-"/>
            </a:pPr>
            <a:r>
              <a:rPr lang="en-US" sz="2300" b="1" dirty="0" smtClean="0">
                <a:latin typeface="Gill Sans Light"/>
                <a:cs typeface="Gill Sans Light"/>
              </a:rPr>
              <a:t>Many </a:t>
            </a:r>
            <a:r>
              <a:rPr lang="en-US" sz="2300" b="1" dirty="0" err="1" smtClean="0">
                <a:latin typeface="Gill Sans Light"/>
                <a:cs typeface="Gill Sans Light"/>
              </a:rPr>
              <a:t>Async</a:t>
            </a:r>
            <a:r>
              <a:rPr lang="en-US" sz="2300" b="1" dirty="0" smtClean="0">
                <a:latin typeface="Gill Sans Light"/>
                <a:cs typeface="Gill Sans Light"/>
              </a:rPr>
              <a:t>. </a:t>
            </a:r>
            <a:r>
              <a:rPr lang="en-US" sz="2300" b="1" dirty="0">
                <a:latin typeface="Gill Sans Light"/>
                <a:cs typeface="Gill Sans Light"/>
              </a:rPr>
              <a:t>algorithms </a:t>
            </a:r>
            <a:r>
              <a:rPr lang="en-US" sz="2300" b="1" dirty="0" smtClean="0">
                <a:latin typeface="Gill Sans Light"/>
                <a:cs typeface="Gill Sans Light"/>
              </a:rPr>
              <a:t>follow using </a:t>
            </a:r>
            <a:r>
              <a:rPr lang="en-US" sz="2300" b="1" dirty="0">
                <a:latin typeface="Gill Sans Light"/>
                <a:cs typeface="Gill Sans Light"/>
              </a:rPr>
              <a:t>similar assumptions, and/or analysis</a:t>
            </a:r>
            <a:r>
              <a:rPr lang="en-US" sz="2300" b="1" dirty="0" smtClean="0">
                <a:latin typeface="Gill Sans Light"/>
                <a:cs typeface="Gill Sans Light"/>
              </a:rPr>
              <a:t>:</a:t>
            </a:r>
          </a:p>
          <a:p>
            <a:pPr algn="ctr"/>
            <a:r>
              <a:rPr lang="fr-FR" sz="2400" dirty="0" smtClean="0">
                <a:latin typeface="Gill Sans Light"/>
                <a:cs typeface="Gill Sans Light"/>
              </a:rPr>
              <a:t> [</a:t>
            </a:r>
            <a:r>
              <a:rPr lang="fr-FR" sz="2400" dirty="0" err="1">
                <a:latin typeface="Gill Sans Light"/>
                <a:cs typeface="Gill Sans Light"/>
              </a:rPr>
              <a:t>Duchi</a:t>
            </a:r>
            <a:r>
              <a:rPr lang="fr-FR" sz="2400" dirty="0">
                <a:latin typeface="Gill Sans Light"/>
                <a:cs typeface="Gill Sans Light"/>
              </a:rPr>
              <a:t> et al, 2011], [Liu et al, 2014, 2015], [</a:t>
            </a:r>
            <a:r>
              <a:rPr lang="fr-FR" sz="2400" dirty="0" err="1">
                <a:latin typeface="Gill Sans Light"/>
                <a:cs typeface="Gill Sans Light"/>
              </a:rPr>
              <a:t>Avron</a:t>
            </a:r>
            <a:r>
              <a:rPr lang="fr-FR" sz="2400" dirty="0">
                <a:latin typeface="Gill Sans Light"/>
                <a:cs typeface="Gill Sans Light"/>
              </a:rPr>
              <a:t> et al. 2014], </a:t>
            </a:r>
            <a:endParaRPr lang="fr-FR" sz="2400" dirty="0" smtClean="0">
              <a:latin typeface="Gill Sans Light"/>
              <a:cs typeface="Gill Sans Light"/>
            </a:endParaRPr>
          </a:p>
          <a:p>
            <a:pPr algn="ctr"/>
            <a:r>
              <a:rPr lang="fr-FR" sz="2400" dirty="0" smtClean="0">
                <a:latin typeface="Gill Sans Light"/>
                <a:cs typeface="Gill Sans Light"/>
              </a:rPr>
              <a:t>[</a:t>
            </a:r>
            <a:r>
              <a:rPr lang="fr-FR" sz="2400" dirty="0">
                <a:latin typeface="Gill Sans Light"/>
                <a:cs typeface="Gill Sans Light"/>
              </a:rPr>
              <a:t>De Sa et al, 2015]</a:t>
            </a:r>
            <a:r>
              <a:rPr lang="fr-FR" sz="2400" dirty="0" smtClean="0">
                <a:latin typeface="Gill Sans Light"/>
                <a:cs typeface="Gill Sans Light"/>
              </a:rPr>
              <a:t>, [</a:t>
            </a:r>
            <a:r>
              <a:rPr lang="fr-FR" sz="2400" dirty="0" err="1">
                <a:latin typeface="Gill Sans Light"/>
                <a:cs typeface="Gill Sans Light"/>
              </a:rPr>
              <a:t>Lian</a:t>
            </a:r>
            <a:r>
              <a:rPr lang="fr-FR" sz="2400" dirty="0">
                <a:latin typeface="Gill Sans Light"/>
                <a:cs typeface="Gill Sans Light"/>
              </a:rPr>
              <a:t> et al., 2015], [Peng et al., 2015]</a:t>
            </a:r>
            <a:endParaRPr lang="en-US" sz="2400" dirty="0">
              <a:latin typeface="Gill Sans Light"/>
              <a:cs typeface="Gill Sans Light"/>
            </a:endParaRPr>
          </a:p>
        </p:txBody>
      </p:sp>
      <p:sp>
        <p:nvSpPr>
          <p:cNvPr id="5"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5500" smtClean="0">
                <a:solidFill>
                  <a:srgbClr val="000000"/>
                </a:solidFill>
                <a:latin typeface="Gill Sans Light"/>
                <a:cs typeface="Gill Sans Light"/>
              </a:rPr>
              <a:t>How to Analyze Hogwild?</a:t>
            </a:r>
            <a:endParaRPr lang="en-US" sz="5500" dirty="0">
              <a:solidFill>
                <a:srgbClr val="000000"/>
              </a:solidFill>
              <a:latin typeface="Gill Sans Light"/>
              <a:cs typeface="Gill Sans Light"/>
            </a:endParaRPr>
          </a:p>
        </p:txBody>
      </p:sp>
    </p:spTree>
    <p:extLst>
      <p:ext uri="{BB962C8B-B14F-4D97-AF65-F5344CB8AC3E}">
        <p14:creationId xmlns:p14="http://schemas.microsoft.com/office/powerpoint/2010/main" val="11521925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How to Analyze?</a:t>
            </a:r>
            <a:endParaRPr lang="en-US" sz="5500" dirty="0">
              <a:solidFill>
                <a:srgbClr val="000000"/>
              </a:solidFill>
              <a:latin typeface="Gill Sans Light"/>
              <a:cs typeface="Gill Sans Light"/>
            </a:endParaRPr>
          </a:p>
        </p:txBody>
      </p:sp>
      <p:sp>
        <p:nvSpPr>
          <p:cNvPr id="2" name="Rectangle 1"/>
          <p:cNvSpPr/>
          <p:nvPr/>
        </p:nvSpPr>
        <p:spPr>
          <a:xfrm>
            <a:off x="160990" y="1705297"/>
            <a:ext cx="8917049" cy="3939541"/>
          </a:xfrm>
          <a:prstGeom prst="rect">
            <a:avLst/>
          </a:prstGeom>
        </p:spPr>
        <p:txBody>
          <a:bodyPr wrap="square">
            <a:spAutoFit/>
          </a:bodyPr>
          <a:lstStyle/>
          <a:p>
            <a:r>
              <a:rPr lang="en-US" sz="2300" dirty="0" smtClean="0">
                <a:latin typeface="Gill Sans Light"/>
                <a:cs typeface="Gill Sans Light"/>
              </a:rPr>
              <a:t>-	[</a:t>
            </a:r>
            <a:r>
              <a:rPr lang="en-US" sz="2300" dirty="0" err="1" smtClean="0">
                <a:latin typeface="Gill Sans Light"/>
                <a:cs typeface="Gill Sans Light"/>
              </a:rPr>
              <a:t>Niu</a:t>
            </a:r>
            <a:r>
              <a:rPr lang="en-US" sz="2300" dirty="0">
                <a:latin typeface="Gill Sans Light"/>
                <a:cs typeface="Gill Sans Light"/>
              </a:rPr>
              <a:t>, </a:t>
            </a:r>
            <a:r>
              <a:rPr lang="en-US" sz="2300" dirty="0" err="1">
                <a:latin typeface="Gill Sans Light"/>
                <a:cs typeface="Gill Sans Light"/>
              </a:rPr>
              <a:t>Recht</a:t>
            </a:r>
            <a:r>
              <a:rPr lang="en-US" sz="2300" dirty="0">
                <a:latin typeface="Gill Sans Light"/>
                <a:cs typeface="Gill Sans Light"/>
              </a:rPr>
              <a:t>, Re, and Wright, </a:t>
            </a:r>
            <a:r>
              <a:rPr lang="en-US" sz="2300" dirty="0" smtClean="0">
                <a:latin typeface="Gill Sans Light"/>
                <a:cs typeface="Gill Sans Light"/>
              </a:rPr>
              <a:t>2011] give </a:t>
            </a:r>
            <a:r>
              <a:rPr lang="en-US" sz="2300" dirty="0">
                <a:latin typeface="Gill Sans Light"/>
                <a:cs typeface="Gill Sans Light"/>
              </a:rPr>
              <a:t>the </a:t>
            </a:r>
            <a:r>
              <a:rPr lang="en-US" sz="2300" dirty="0" smtClean="0">
                <a:latin typeface="Gill Sans Light"/>
                <a:cs typeface="Gill Sans Light"/>
              </a:rPr>
              <a:t>first</a:t>
            </a:r>
          </a:p>
          <a:p>
            <a:r>
              <a:rPr lang="en-US" sz="2300" dirty="0" smtClean="0">
                <a:latin typeface="Gill Sans Light"/>
                <a:cs typeface="Gill Sans Light"/>
              </a:rPr>
              <a:t>	convergence </a:t>
            </a:r>
            <a:r>
              <a:rPr lang="en-US" sz="2300" dirty="0">
                <a:latin typeface="Gill Sans Light"/>
                <a:cs typeface="Gill Sans Light"/>
              </a:rPr>
              <a:t>analysis of </a:t>
            </a:r>
            <a:r>
              <a:rPr lang="en-US" sz="2300" dirty="0" err="1">
                <a:latin typeface="Gill Sans Light"/>
                <a:cs typeface="Gill Sans Light"/>
              </a:rPr>
              <a:t>Hogwild</a:t>
            </a:r>
            <a:r>
              <a:rPr lang="en-US" sz="2300" dirty="0" smtClean="0">
                <a:latin typeface="Gill Sans Light"/>
                <a:cs typeface="Gill Sans Light"/>
              </a:rPr>
              <a:t>! 	</a:t>
            </a:r>
            <a:r>
              <a:rPr lang="en-US" sz="2300" b="1" dirty="0" smtClean="0">
                <a:latin typeface="Gill Sans Light"/>
                <a:cs typeface="Gill Sans Light"/>
              </a:rPr>
              <a:t>Issues</a:t>
            </a:r>
            <a:r>
              <a:rPr lang="en-US" sz="2300" b="1" dirty="0">
                <a:latin typeface="Gill Sans Light"/>
                <a:cs typeface="Gill Sans Light"/>
              </a:rPr>
              <a:t>:</a:t>
            </a:r>
          </a:p>
          <a:p>
            <a:r>
              <a:rPr lang="en-US" sz="2300" dirty="0" smtClean="0">
                <a:latin typeface="Gill Sans Light"/>
                <a:cs typeface="Gill Sans Light"/>
              </a:rPr>
              <a:t>		- (</a:t>
            </a:r>
            <a:r>
              <a:rPr lang="en-US" sz="2300" dirty="0">
                <a:latin typeface="Gill Sans Light"/>
                <a:cs typeface="Gill Sans Light"/>
              </a:rPr>
              <a:t>over) simplified read/write model.</a:t>
            </a:r>
            <a:r>
              <a:rPr lang="en-US" sz="2300" dirty="0" smtClean="0">
                <a:latin typeface="Gill Sans Light"/>
                <a:cs typeface="Gill Sans Light"/>
              </a:rPr>
              <a:t> 		  [</a:t>
            </a:r>
            <a:r>
              <a:rPr lang="en-US" sz="2300" dirty="0">
                <a:latin typeface="Gill Sans Light"/>
                <a:cs typeface="Gill Sans Light"/>
              </a:rPr>
              <a:t>consistent reads, single coordinate updates, </a:t>
            </a:r>
            <a:r>
              <a:rPr lang="en-US" sz="2300" dirty="0" err="1">
                <a:latin typeface="Gill Sans Light"/>
                <a:cs typeface="Gill Sans Light"/>
              </a:rPr>
              <a:t>etc</a:t>
            </a:r>
            <a:r>
              <a:rPr lang="en-US" sz="2300" dirty="0">
                <a:latin typeface="Gill Sans Light"/>
                <a:cs typeface="Gill Sans Light"/>
              </a:rPr>
              <a:t>]</a:t>
            </a:r>
          </a:p>
          <a:p>
            <a:r>
              <a:rPr lang="en-US" sz="2300" dirty="0" smtClean="0">
                <a:latin typeface="Gill Sans Light"/>
                <a:cs typeface="Gill Sans Light"/>
              </a:rPr>
              <a:t>		- lengthy derivations</a:t>
            </a:r>
          </a:p>
          <a:p>
            <a:endParaRPr lang="en-US" sz="2300" dirty="0">
              <a:latin typeface="Gill Sans Light"/>
              <a:cs typeface="Gill Sans Light"/>
            </a:endParaRPr>
          </a:p>
          <a:p>
            <a:pPr marL="342900" indent="-342900">
              <a:buFontTx/>
              <a:buChar char="-"/>
            </a:pPr>
            <a:r>
              <a:rPr lang="en-US" sz="2300" dirty="0" smtClean="0">
                <a:latin typeface="Gill Sans Light"/>
                <a:cs typeface="Gill Sans Light"/>
              </a:rPr>
              <a:t>Several </a:t>
            </a:r>
            <a:r>
              <a:rPr lang="en-US" sz="2300" dirty="0" err="1">
                <a:latin typeface="Gill Sans Light"/>
                <a:cs typeface="Gill Sans Light"/>
              </a:rPr>
              <a:t>Async+lock-free</a:t>
            </a:r>
            <a:r>
              <a:rPr lang="en-US" sz="2300" dirty="0">
                <a:latin typeface="Gill Sans Light"/>
                <a:cs typeface="Gill Sans Light"/>
              </a:rPr>
              <a:t> algorithms follow </a:t>
            </a:r>
            <a:endParaRPr lang="en-US" sz="2300" dirty="0" smtClean="0">
              <a:latin typeface="Gill Sans Light"/>
              <a:cs typeface="Gill Sans Light"/>
            </a:endParaRPr>
          </a:p>
          <a:p>
            <a:r>
              <a:rPr lang="en-US" sz="2300" dirty="0" smtClean="0">
                <a:latin typeface="Gill Sans Light"/>
                <a:cs typeface="Gill Sans Light"/>
              </a:rPr>
              <a:t>    using </a:t>
            </a:r>
            <a:r>
              <a:rPr lang="en-US" sz="2300" dirty="0">
                <a:latin typeface="Gill Sans Light"/>
                <a:cs typeface="Gill Sans Light"/>
              </a:rPr>
              <a:t>similar assumptions, and/or analysis</a:t>
            </a:r>
            <a:r>
              <a:rPr lang="en-US" sz="2300" dirty="0" smtClean="0">
                <a:latin typeface="Gill Sans Light"/>
                <a:cs typeface="Gill Sans Light"/>
              </a:rPr>
              <a:t>:</a:t>
            </a:r>
            <a:endParaRPr lang="en-US" sz="2300" dirty="0">
              <a:latin typeface="Gill Sans Light"/>
              <a:cs typeface="Gill Sans Light"/>
            </a:endParaRPr>
          </a:p>
          <a:p>
            <a:r>
              <a:rPr lang="fr-FR" sz="2300" dirty="0" smtClean="0">
                <a:latin typeface="Gill Sans Light"/>
                <a:cs typeface="Gill Sans Light"/>
              </a:rPr>
              <a:t>	- </a:t>
            </a:r>
            <a:r>
              <a:rPr lang="fr-FR" sz="2000" dirty="0" smtClean="0">
                <a:latin typeface="Gill Sans Light"/>
                <a:cs typeface="Gill Sans Light"/>
              </a:rPr>
              <a:t>[</a:t>
            </a:r>
            <a:r>
              <a:rPr lang="fr-FR" sz="2000" dirty="0" err="1">
                <a:latin typeface="Gill Sans Light"/>
                <a:cs typeface="Gill Sans Light"/>
              </a:rPr>
              <a:t>Duchi</a:t>
            </a:r>
            <a:r>
              <a:rPr lang="fr-FR" sz="2000" dirty="0">
                <a:latin typeface="Gill Sans Light"/>
                <a:cs typeface="Gill Sans Light"/>
              </a:rPr>
              <a:t> et al, 2011], [Liu et al, 2014, 2015], [</a:t>
            </a:r>
            <a:r>
              <a:rPr lang="fr-FR" sz="2000" dirty="0" err="1">
                <a:latin typeface="Gill Sans Light"/>
                <a:cs typeface="Gill Sans Light"/>
              </a:rPr>
              <a:t>Avron</a:t>
            </a:r>
            <a:r>
              <a:rPr lang="fr-FR" sz="2000" dirty="0">
                <a:latin typeface="Gill Sans Light"/>
                <a:cs typeface="Gill Sans Light"/>
              </a:rPr>
              <a:t> et al. 2014], [De Sa et al, 2015], </a:t>
            </a:r>
            <a:r>
              <a:rPr lang="fr-FR" sz="2000" dirty="0" smtClean="0">
                <a:latin typeface="Gill Sans Light"/>
                <a:cs typeface="Gill Sans Light"/>
              </a:rPr>
              <a:t>	  [</a:t>
            </a:r>
            <a:r>
              <a:rPr lang="fr-FR" sz="2000" dirty="0" err="1">
                <a:latin typeface="Gill Sans Light"/>
                <a:cs typeface="Gill Sans Light"/>
              </a:rPr>
              <a:t>Lian</a:t>
            </a:r>
            <a:r>
              <a:rPr lang="fr-FR" sz="2000" dirty="0">
                <a:latin typeface="Gill Sans Light"/>
                <a:cs typeface="Gill Sans Light"/>
              </a:rPr>
              <a:t> et al., 2015], [Peng et al., 2015]</a:t>
            </a:r>
            <a:endParaRPr lang="en-US" sz="2000" dirty="0">
              <a:latin typeface="Gill Sans Light"/>
              <a:cs typeface="Gill Sans Light"/>
            </a:endParaRPr>
          </a:p>
        </p:txBody>
      </p:sp>
      <p:sp>
        <p:nvSpPr>
          <p:cNvPr id="5" name="Rectangle 4"/>
          <p:cNvSpPr/>
          <p:nvPr/>
        </p:nvSpPr>
        <p:spPr>
          <a:xfrm>
            <a:off x="0" y="1112975"/>
            <a:ext cx="9181480" cy="5286153"/>
          </a:xfrm>
          <a:prstGeom prst="rect">
            <a:avLst/>
          </a:prstGeom>
          <a:solidFill>
            <a:srgbClr val="0E1730">
              <a:alpha val="9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latin typeface="Gill Sans Light"/>
                <a:cs typeface="Gill Sans Light"/>
              </a:rPr>
              <a:t>General </a:t>
            </a:r>
            <a:r>
              <a:rPr lang="en-US" sz="4400" dirty="0" smtClean="0">
                <a:latin typeface="Gill Sans Light"/>
                <a:cs typeface="Gill Sans Light"/>
              </a:rPr>
              <a:t>Framework </a:t>
            </a:r>
            <a:r>
              <a:rPr lang="en-US" sz="4400" dirty="0">
                <a:latin typeface="Gill Sans Light"/>
                <a:cs typeface="Gill Sans Light"/>
              </a:rPr>
              <a:t>f</a:t>
            </a:r>
            <a:r>
              <a:rPr lang="en-US" sz="4400" dirty="0" smtClean="0">
                <a:latin typeface="Gill Sans Light"/>
                <a:cs typeface="Gill Sans Light"/>
              </a:rPr>
              <a:t>or </a:t>
            </a:r>
          </a:p>
          <a:p>
            <a:pPr algn="ctr"/>
            <a:r>
              <a:rPr lang="en-US" sz="4400" dirty="0" smtClean="0">
                <a:latin typeface="Gill Sans Light"/>
                <a:cs typeface="Gill Sans Light"/>
              </a:rPr>
              <a:t>Asynchronous Lock-free Algorithms</a:t>
            </a:r>
            <a:r>
              <a:rPr lang="en-US" sz="4400" dirty="0">
                <a:latin typeface="Gill Sans Light"/>
                <a:cs typeface="Gill Sans Light"/>
              </a:rPr>
              <a:t>?</a:t>
            </a:r>
          </a:p>
        </p:txBody>
      </p:sp>
    </p:spTree>
    <p:extLst>
      <p:ext uri="{BB962C8B-B14F-4D97-AF65-F5344CB8AC3E}">
        <p14:creationId xmlns:p14="http://schemas.microsoft.com/office/powerpoint/2010/main" val="75910226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0" dirty="0" smtClean="0">
                <a:latin typeface="Gill Sans Light"/>
                <a:cs typeface="Gill Sans Light"/>
              </a:rPr>
              <a:t>Analyzing Asynchronous Schemes</a:t>
            </a:r>
            <a:endParaRPr lang="en-US" sz="5400" dirty="0">
              <a:latin typeface="Gill Sans Light"/>
              <a:cs typeface="Gill Sans Light"/>
            </a:endParaRPr>
          </a:p>
        </p:txBody>
      </p:sp>
    </p:spTree>
    <p:extLst>
      <p:ext uri="{BB962C8B-B14F-4D97-AF65-F5344CB8AC3E}">
        <p14:creationId xmlns:p14="http://schemas.microsoft.com/office/powerpoint/2010/main" val="3926050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Today</a:t>
            </a:r>
            <a:endParaRPr lang="en-US" sz="5500" dirty="0">
              <a:solidFill>
                <a:srgbClr val="000000"/>
              </a:solidFill>
              <a:latin typeface="Gill Sans Light"/>
              <a:cs typeface="Gill Sans Light"/>
            </a:endParaRPr>
          </a:p>
        </p:txBody>
      </p:sp>
      <p:sp>
        <p:nvSpPr>
          <p:cNvPr id="4" name="TextBox 3"/>
          <p:cNvSpPr txBox="1"/>
          <p:nvPr/>
        </p:nvSpPr>
        <p:spPr>
          <a:xfrm>
            <a:off x="35496" y="648838"/>
            <a:ext cx="9108504" cy="4832092"/>
          </a:xfrm>
          <a:prstGeom prst="rect">
            <a:avLst/>
          </a:prstGeom>
          <a:noFill/>
        </p:spPr>
        <p:txBody>
          <a:bodyPr wrap="square" rtlCol="0">
            <a:spAutoFit/>
          </a:bodyPr>
          <a:lstStyle/>
          <a:p>
            <a:pPr marL="571500" indent="-571500">
              <a:buFontTx/>
              <a:buChar char="-"/>
            </a:pPr>
            <a:endParaRPr lang="en-US" sz="4400" dirty="0" smtClean="0">
              <a:solidFill>
                <a:srgbClr val="000000"/>
              </a:solidFill>
              <a:latin typeface="Gill Sans Light"/>
              <a:cs typeface="Gill Sans Light"/>
            </a:endParaRPr>
          </a:p>
          <a:p>
            <a:pPr marL="571500" indent="-571500">
              <a:buFontTx/>
              <a:buChar char="-"/>
            </a:pPr>
            <a:r>
              <a:rPr lang="en-US" sz="4400" dirty="0" smtClean="0">
                <a:solidFill>
                  <a:srgbClr val="000000"/>
                </a:solidFill>
                <a:latin typeface="Gill Sans Light"/>
                <a:cs typeface="Gill Sans Light"/>
              </a:rPr>
              <a:t>Stragglers in Synchronous Distributed Optimization</a:t>
            </a:r>
            <a:endParaRPr lang="en-US" sz="4400" dirty="0">
              <a:solidFill>
                <a:srgbClr val="000000"/>
              </a:solidFill>
              <a:latin typeface="Gill Sans Light"/>
              <a:cs typeface="Gill Sans Light"/>
            </a:endParaRPr>
          </a:p>
          <a:p>
            <a:pPr marL="571500" indent="-571500">
              <a:buFontTx/>
              <a:buChar char="-"/>
            </a:pPr>
            <a:endParaRPr lang="en-US" sz="4400" dirty="0" smtClean="0">
              <a:solidFill>
                <a:srgbClr val="000000"/>
              </a:solidFill>
              <a:latin typeface="Gill Sans Light"/>
              <a:cs typeface="Gill Sans Light"/>
            </a:endParaRPr>
          </a:p>
          <a:p>
            <a:pPr marL="571500" indent="-571500">
              <a:buFontTx/>
              <a:buChar char="-"/>
            </a:pPr>
            <a:r>
              <a:rPr lang="en-US" sz="4400" dirty="0" smtClean="0">
                <a:solidFill>
                  <a:srgbClr val="000000"/>
                </a:solidFill>
                <a:latin typeface="Gill Sans Light"/>
                <a:cs typeface="Gill Sans Light"/>
              </a:rPr>
              <a:t>Lifting Synchronization Barriers</a:t>
            </a:r>
            <a:endParaRPr lang="en-US" sz="4400" dirty="0" smtClean="0">
              <a:solidFill>
                <a:srgbClr val="000000"/>
              </a:solidFill>
              <a:latin typeface="Gill Sans Light"/>
              <a:cs typeface="Gill Sans Light"/>
            </a:endParaRPr>
          </a:p>
          <a:p>
            <a:endParaRPr lang="en-US" sz="4400" dirty="0">
              <a:solidFill>
                <a:srgbClr val="000000"/>
              </a:solidFill>
              <a:latin typeface="Gill Sans Light"/>
              <a:cs typeface="Gill Sans Light"/>
            </a:endParaRPr>
          </a:p>
          <a:p>
            <a:pPr marL="571500" indent="-571500">
              <a:buFontTx/>
              <a:buChar char="-"/>
            </a:pPr>
            <a:r>
              <a:rPr lang="en-US" sz="4400" dirty="0" err="1" smtClean="0">
                <a:solidFill>
                  <a:srgbClr val="000000"/>
                </a:solidFill>
                <a:latin typeface="Gill Sans Light"/>
                <a:cs typeface="Gill Sans Light"/>
              </a:rPr>
              <a:t>HogWild</a:t>
            </a:r>
            <a:r>
              <a:rPr lang="en-US" sz="4400" dirty="0" smtClean="0">
                <a:solidFill>
                  <a:srgbClr val="000000"/>
                </a:solidFill>
                <a:latin typeface="Gill Sans Light"/>
                <a:cs typeface="Gill Sans Light"/>
              </a:rPr>
              <a:t>!</a:t>
            </a:r>
            <a:endParaRPr lang="en-US" sz="4400" dirty="0" smtClean="0">
              <a:solidFill>
                <a:srgbClr val="000000"/>
              </a:solidFill>
              <a:latin typeface="Gill Sans Light"/>
              <a:cs typeface="Gill Sans Light"/>
            </a:endParaRPr>
          </a:p>
        </p:txBody>
      </p:sp>
    </p:spTree>
    <p:extLst>
      <p:ext uri="{BB962C8B-B14F-4D97-AF65-F5344CB8AC3E}">
        <p14:creationId xmlns:p14="http://schemas.microsoft.com/office/powerpoint/2010/main" val="3005557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89156"/>
            <a:ext cx="9144000" cy="1470025"/>
          </a:xfrm>
        </p:spPr>
        <p:txBody>
          <a:bodyPr>
            <a:noAutofit/>
          </a:bodyPr>
          <a:lstStyle/>
          <a:p>
            <a:r>
              <a:rPr lang="en-US" sz="4300" dirty="0" smtClean="0">
                <a:solidFill>
                  <a:srgbClr val="000000"/>
                </a:solidFill>
                <a:latin typeface="Gill Sans Light"/>
                <a:cs typeface="Gill Sans Light"/>
              </a:rPr>
              <a:t>A Noisy Lens </a:t>
            </a:r>
            <a:br>
              <a:rPr lang="en-US" sz="4300" dirty="0" smtClean="0">
                <a:solidFill>
                  <a:srgbClr val="000000"/>
                </a:solidFill>
                <a:latin typeface="Gill Sans Light"/>
                <a:cs typeface="Gill Sans Light"/>
              </a:rPr>
            </a:br>
            <a:r>
              <a:rPr lang="en-US" sz="4300" dirty="0" smtClean="0">
                <a:solidFill>
                  <a:srgbClr val="000000"/>
                </a:solidFill>
                <a:latin typeface="Gill Sans Light"/>
                <a:cs typeface="Gill Sans Light"/>
              </a:rPr>
              <a:t>for Asynchronous Algorithms</a:t>
            </a:r>
            <a:endParaRPr lang="en-US" sz="4300" dirty="0">
              <a:solidFill>
                <a:srgbClr val="000000"/>
              </a:solidFill>
              <a:latin typeface="Gill Sans Light"/>
              <a:cs typeface="Gill Sans Light"/>
            </a:endParaRPr>
          </a:p>
        </p:txBody>
      </p:sp>
      <p:sp>
        <p:nvSpPr>
          <p:cNvPr id="3" name="Rectangle 2"/>
          <p:cNvSpPr/>
          <p:nvPr/>
        </p:nvSpPr>
        <p:spPr>
          <a:xfrm>
            <a:off x="-18740" y="1773949"/>
            <a:ext cx="9181480" cy="937760"/>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Gill Sans Light"/>
                <a:cs typeface="Gill Sans Light"/>
              </a:rPr>
              <a:t>Main Idea</a:t>
            </a:r>
            <a:endParaRPr lang="en-US" sz="4000" dirty="0">
              <a:latin typeface="Gill Sans Light"/>
              <a:cs typeface="Gill Sans Light"/>
            </a:endParaRPr>
          </a:p>
        </p:txBody>
      </p:sp>
      <p:sp>
        <p:nvSpPr>
          <p:cNvPr id="10" name="Rectangle 9"/>
          <p:cNvSpPr/>
          <p:nvPr/>
        </p:nvSpPr>
        <p:spPr>
          <a:xfrm>
            <a:off x="465082" y="4991638"/>
            <a:ext cx="8282033" cy="615553"/>
          </a:xfrm>
          <a:prstGeom prst="rect">
            <a:avLst/>
          </a:prstGeom>
        </p:spPr>
        <p:txBody>
          <a:bodyPr wrap="square">
            <a:spAutoFit/>
          </a:bodyPr>
          <a:lstStyle/>
          <a:p>
            <a:pPr algn="ctr"/>
            <a:r>
              <a:rPr lang="en-US" sz="2000" i="1" dirty="0">
                <a:latin typeface="Gill Sans Light"/>
                <a:cs typeface="Gill Sans Light"/>
              </a:rPr>
              <a:t>Perturbed Iterate Analysis for Asynchronous Stochastic Optimization </a:t>
            </a:r>
          </a:p>
          <a:p>
            <a:pPr algn="ctr"/>
            <a:r>
              <a:rPr lang="en-US" sz="1400" dirty="0">
                <a:latin typeface="Gill Sans Light"/>
                <a:cs typeface="Gill Sans Light"/>
              </a:rPr>
              <a:t>[Mania, Pan, </a:t>
            </a:r>
            <a:r>
              <a:rPr lang="en-US" sz="1400" b="1" dirty="0" smtClean="0">
                <a:latin typeface="Gill Sans Light"/>
                <a:cs typeface="Gill Sans Light"/>
              </a:rPr>
              <a:t>P</a:t>
            </a:r>
            <a:r>
              <a:rPr lang="en-US" sz="1400" dirty="0" smtClean="0">
                <a:latin typeface="Gill Sans Light"/>
                <a:cs typeface="Gill Sans Light"/>
              </a:rPr>
              <a:t>, </a:t>
            </a:r>
            <a:r>
              <a:rPr lang="en-US" sz="1400" dirty="0" err="1">
                <a:latin typeface="Gill Sans Light"/>
                <a:cs typeface="Gill Sans Light"/>
              </a:rPr>
              <a:t>Recht</a:t>
            </a:r>
            <a:r>
              <a:rPr lang="en-US" sz="1400" dirty="0">
                <a:latin typeface="Gill Sans Light"/>
                <a:cs typeface="Gill Sans Light"/>
              </a:rPr>
              <a:t>, </a:t>
            </a:r>
            <a:r>
              <a:rPr lang="en-US" sz="1400" dirty="0" err="1">
                <a:latin typeface="Gill Sans Light"/>
                <a:cs typeface="Gill Sans Light"/>
              </a:rPr>
              <a:t>Ramchandran</a:t>
            </a:r>
            <a:r>
              <a:rPr lang="en-US" sz="1400" dirty="0">
                <a:latin typeface="Gill Sans Light"/>
                <a:cs typeface="Gill Sans Light"/>
              </a:rPr>
              <a:t>, Jordan, 2015]</a:t>
            </a:r>
          </a:p>
        </p:txBody>
      </p:sp>
      <p:pic>
        <p:nvPicPr>
          <p:cNvPr id="16" name="Picture 15"/>
          <p:cNvPicPr>
            <a:picLocks noChangeAspect="1"/>
          </p:cNvPicPr>
          <p:nvPr/>
        </p:nvPicPr>
        <p:blipFill rotWithShape="1">
          <a:blip r:embed="rId3"/>
          <a:srcRect l="9673" r="7873" b="-1864"/>
          <a:stretch/>
        </p:blipFill>
        <p:spPr>
          <a:xfrm>
            <a:off x="3049344" y="5743091"/>
            <a:ext cx="815959" cy="989588"/>
          </a:xfrm>
          <a:prstGeom prst="rect">
            <a:avLst/>
          </a:prstGeom>
        </p:spPr>
      </p:pic>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t="9046"/>
          <a:stretch/>
        </p:blipFill>
        <p:spPr>
          <a:xfrm>
            <a:off x="6323104" y="5743091"/>
            <a:ext cx="773374" cy="1055126"/>
          </a:xfrm>
          <a:prstGeom prst="rect">
            <a:avLst/>
          </a:prstGeom>
        </p:spPr>
      </p:pic>
      <p:pic>
        <p:nvPicPr>
          <p:cNvPr id="18" name="Picture 17" descr="brecht-mini.jpg"/>
          <p:cNvPicPr>
            <a:picLocks noChangeAspect="1"/>
          </p:cNvPicPr>
          <p:nvPr/>
        </p:nvPicPr>
        <p:blipFill rotWithShape="1">
          <a:blip r:embed="rId5" cstate="email">
            <a:extLst>
              <a:ext uri="{28A0092B-C50C-407E-A947-70E740481C1C}">
                <a14:useLocalDpi xmlns:a14="http://schemas.microsoft.com/office/drawing/2010/main"/>
              </a:ext>
            </a:extLst>
          </a:blip>
          <a:srcRect r="8057"/>
          <a:stretch/>
        </p:blipFill>
        <p:spPr>
          <a:xfrm>
            <a:off x="4133427" y="5743091"/>
            <a:ext cx="815960" cy="1002504"/>
          </a:xfrm>
          <a:prstGeom prst="rect">
            <a:avLst/>
          </a:prstGeom>
        </p:spPr>
      </p:pic>
      <p:pic>
        <p:nvPicPr>
          <p:cNvPr id="19" name="Picture 18" descr="ramchandran_sm.jpg"/>
          <p:cNvPicPr>
            <a:picLocks noChangeAspect="1"/>
          </p:cNvPicPr>
          <p:nvPr/>
        </p:nvPicPr>
        <p:blipFill rotWithShape="1">
          <a:blip r:embed="rId6" cstate="email">
            <a:extLst>
              <a:ext uri="{28A0092B-C50C-407E-A947-70E740481C1C}">
                <a14:useLocalDpi xmlns:a14="http://schemas.microsoft.com/office/drawing/2010/main"/>
              </a:ext>
            </a:extLst>
          </a:blip>
          <a:srcRect t="3883" b="5708"/>
          <a:stretch/>
        </p:blipFill>
        <p:spPr>
          <a:xfrm>
            <a:off x="5217511" y="5743091"/>
            <a:ext cx="837470" cy="1035952"/>
          </a:xfrm>
          <a:prstGeom prst="rect">
            <a:avLst/>
          </a:prstGeom>
        </p:spPr>
      </p:pic>
      <p:pic>
        <p:nvPicPr>
          <p:cNvPr id="21" name="Picture 20"/>
          <p:cNvPicPr>
            <a:picLocks noChangeAspect="1"/>
          </p:cNvPicPr>
          <p:nvPr/>
        </p:nvPicPr>
        <p:blipFill rotWithShape="1">
          <a:blip r:embed="rId7"/>
          <a:srcRect l="37915" t="-1" r="10217" b="44691"/>
          <a:stretch/>
        </p:blipFill>
        <p:spPr>
          <a:xfrm>
            <a:off x="1953529" y="5743091"/>
            <a:ext cx="827691" cy="956493"/>
          </a:xfrm>
          <a:prstGeom prst="rect">
            <a:avLst/>
          </a:prstGeom>
        </p:spPr>
      </p:pic>
      <p:sp>
        <p:nvSpPr>
          <p:cNvPr id="22" name="Rectangle 21"/>
          <p:cNvSpPr/>
          <p:nvPr/>
        </p:nvSpPr>
        <p:spPr>
          <a:xfrm>
            <a:off x="-3094525" y="6106949"/>
            <a:ext cx="8282033" cy="400110"/>
          </a:xfrm>
          <a:prstGeom prst="rect">
            <a:avLst/>
          </a:prstGeom>
        </p:spPr>
        <p:txBody>
          <a:bodyPr wrap="square">
            <a:spAutoFit/>
          </a:bodyPr>
          <a:lstStyle/>
          <a:p>
            <a:pPr algn="ctr"/>
            <a:r>
              <a:rPr lang="en-US" sz="2000" i="1" dirty="0" smtClean="0">
                <a:latin typeface="Gill Sans Light"/>
                <a:cs typeface="Gill Sans Light"/>
              </a:rPr>
              <a:t>Joint work with</a:t>
            </a:r>
            <a:endParaRPr lang="en-US" sz="1400" dirty="0">
              <a:latin typeface="Gill Sans Light"/>
              <a:cs typeface="Gill Sans Light"/>
            </a:endParaRPr>
          </a:p>
        </p:txBody>
      </p:sp>
      <p:sp>
        <p:nvSpPr>
          <p:cNvPr id="13" name="Rectangle 12"/>
          <p:cNvSpPr/>
          <p:nvPr/>
        </p:nvSpPr>
        <p:spPr>
          <a:xfrm>
            <a:off x="91922" y="3391375"/>
            <a:ext cx="8928992" cy="1261884"/>
          </a:xfrm>
          <a:prstGeom prst="rect">
            <a:avLst/>
          </a:prstGeom>
          <a:solidFill>
            <a:schemeClr val="tx1"/>
          </a:solidFill>
          <a:ln>
            <a:noFill/>
          </a:ln>
          <a:effectLst>
            <a:outerShdw blurRad="50800" dist="38100" dir="2700000" algn="tl" rotWithShape="0">
              <a:prstClr val="black">
                <a:alpha val="40000"/>
              </a:prstClr>
            </a:outerShdw>
          </a:effectLst>
        </p:spPr>
        <p:txBody>
          <a:bodyPr wrap="square">
            <a:spAutoFit/>
          </a:bodyPr>
          <a:lstStyle/>
          <a:p>
            <a:pPr algn="ctr"/>
            <a:r>
              <a:rPr lang="en-US" sz="3000" dirty="0" smtClean="0">
                <a:solidFill>
                  <a:schemeClr val="bg1"/>
                </a:solidFill>
                <a:latin typeface="Gill Sans Light"/>
                <a:cs typeface="Gill Sans Light"/>
              </a:rPr>
              <a:t>Noisy viewpoint:</a:t>
            </a:r>
          </a:p>
          <a:p>
            <a:pPr algn="ctr"/>
            <a:r>
              <a:rPr lang="en-US" sz="2600" b="1" dirty="0" smtClean="0">
                <a:solidFill>
                  <a:schemeClr val="bg1"/>
                </a:solidFill>
                <a:latin typeface="Gill Sans Light"/>
                <a:cs typeface="Gill Sans Light"/>
              </a:rPr>
              <a:t>Asynchronous</a:t>
            </a:r>
            <a:r>
              <a:rPr lang="en-US" sz="2600" dirty="0" smtClean="0">
                <a:solidFill>
                  <a:schemeClr val="bg1"/>
                </a:solidFill>
                <a:latin typeface="Gill Sans Light"/>
                <a:cs typeface="Gill Sans Light"/>
              </a:rPr>
              <a:t>(</a:t>
            </a:r>
            <a:r>
              <a:rPr lang="en-US" sz="2600" i="1" dirty="0" err="1" smtClean="0">
                <a:solidFill>
                  <a:schemeClr val="bg1"/>
                </a:solidFill>
                <a:latin typeface="Gill Sans Light"/>
                <a:cs typeface="Gill Sans Light"/>
              </a:rPr>
              <a:t>Algo</a:t>
            </a:r>
            <a:r>
              <a:rPr lang="en-US" sz="2600" i="1" dirty="0" smtClean="0">
                <a:solidFill>
                  <a:schemeClr val="bg1"/>
                </a:solidFill>
                <a:latin typeface="Gill Sans Light"/>
                <a:cs typeface="Gill Sans Light"/>
              </a:rPr>
              <a:t>.</a:t>
            </a:r>
            <a:r>
              <a:rPr lang="en-US" sz="2600" dirty="0" smtClean="0">
                <a:solidFill>
                  <a:schemeClr val="bg1"/>
                </a:solidFill>
                <a:latin typeface="Gill Sans Light"/>
                <a:cs typeface="Gill Sans Light"/>
              </a:rPr>
              <a:t>( INPUT ))     Serial(</a:t>
            </a:r>
            <a:r>
              <a:rPr lang="en-US" sz="2600" i="1" dirty="0" err="1" smtClean="0">
                <a:solidFill>
                  <a:schemeClr val="bg1"/>
                </a:solidFill>
                <a:latin typeface="Gill Sans Light"/>
                <a:cs typeface="Gill Sans Light"/>
              </a:rPr>
              <a:t>Algo</a:t>
            </a:r>
            <a:r>
              <a:rPr lang="en-US" sz="2600" i="1" dirty="0" smtClean="0">
                <a:solidFill>
                  <a:schemeClr val="bg1"/>
                </a:solidFill>
                <a:latin typeface="Gill Sans Light"/>
                <a:cs typeface="Gill Sans Light"/>
              </a:rPr>
              <a:t>.</a:t>
            </a:r>
            <a:r>
              <a:rPr lang="en-US" sz="2600" dirty="0" smtClean="0">
                <a:solidFill>
                  <a:schemeClr val="bg1"/>
                </a:solidFill>
                <a:latin typeface="Gill Sans Light"/>
                <a:cs typeface="Gill Sans Light"/>
              </a:rPr>
              <a:t>(INPUT + Noise)</a:t>
            </a:r>
            <a:br>
              <a:rPr lang="en-US" sz="2600" dirty="0" smtClean="0">
                <a:solidFill>
                  <a:schemeClr val="bg1"/>
                </a:solidFill>
                <a:latin typeface="Gill Sans Light"/>
                <a:cs typeface="Gill Sans Light"/>
              </a:rPr>
            </a:br>
            <a:endParaRPr lang="en-US" sz="2000" dirty="0" smtClean="0">
              <a:solidFill>
                <a:schemeClr val="bg1"/>
              </a:solidFill>
              <a:latin typeface="Gill Sans Light"/>
              <a:cs typeface="Gill Sans Light"/>
            </a:endParaRPr>
          </a:p>
        </p:txBody>
      </p:sp>
      <p:pic>
        <p:nvPicPr>
          <p:cNvPr id="14" name="Picture 13"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0836" y="3984473"/>
            <a:ext cx="368300" cy="279400"/>
          </a:xfrm>
          <a:prstGeom prst="rect">
            <a:avLst/>
          </a:prstGeom>
        </p:spPr>
      </p:pic>
    </p:spTree>
    <p:extLst>
      <p:ext uri="{BB962C8B-B14F-4D97-AF65-F5344CB8AC3E}">
        <p14:creationId xmlns:p14="http://schemas.microsoft.com/office/powerpoint/2010/main" val="966407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sp>
        <p:nvSpPr>
          <p:cNvPr id="19" name="Rectangle 18"/>
          <p:cNvSpPr/>
          <p:nvPr/>
        </p:nvSpPr>
        <p:spPr>
          <a:xfrm>
            <a:off x="1126326" y="4137636"/>
            <a:ext cx="4530387" cy="439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Tree>
    <p:extLst>
      <p:ext uri="{BB962C8B-B14F-4D97-AF65-F5344CB8AC3E}">
        <p14:creationId xmlns:p14="http://schemas.microsoft.com/office/powerpoint/2010/main" val="323069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4" name="Rectangle 23"/>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25" name="Rectangle 24"/>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26" name="Rectangle 25"/>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000</a:t>
            </a:r>
            <a:endParaRPr lang="en-US" sz="1700" dirty="0">
              <a:solidFill>
                <a:srgbClr val="FFFFFF"/>
              </a:solidFill>
              <a:latin typeface="Gill Sans Light"/>
              <a:cs typeface="Gill Sans Light"/>
            </a:endParaRPr>
          </a:p>
        </p:txBody>
      </p:sp>
      <p:sp>
        <p:nvSpPr>
          <p:cNvPr id="7" name="TextBox 6"/>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Tree>
    <p:extLst>
      <p:ext uri="{BB962C8B-B14F-4D97-AF65-F5344CB8AC3E}">
        <p14:creationId xmlns:p14="http://schemas.microsoft.com/office/powerpoint/2010/main" val="2467144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000</a:t>
            </a:r>
            <a:endParaRPr lang="en-US" sz="1700" dirty="0">
              <a:solidFill>
                <a:srgbClr val="FFFFFF"/>
              </a:solidFill>
              <a:latin typeface="Gill Sans Light"/>
              <a:cs typeface="Gill Sans Light"/>
            </a:endParaRPr>
          </a:p>
        </p:txBody>
      </p:sp>
      <p:sp>
        <p:nvSpPr>
          <p:cNvPr id="7" name="Rectangle 6"/>
          <p:cNvSpPr/>
          <p:nvPr/>
        </p:nvSpPr>
        <p:spPr>
          <a:xfrm>
            <a:off x="1981236" y="515103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30" name="TextBox 29"/>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31" name="TextBox 30"/>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2" name="TextBox 31"/>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3" name="Rectangle 32"/>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4" name="Rectangle 33"/>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5" name="Rectangle 34"/>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505066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050</a:t>
            </a:r>
            <a:endParaRPr lang="en-US" sz="1700" dirty="0">
              <a:solidFill>
                <a:srgbClr val="FFFFFF"/>
              </a:solidFill>
              <a:latin typeface="Gill Sans Light"/>
              <a:cs typeface="Gill Sans Light"/>
            </a:endParaRPr>
          </a:p>
        </p:txBody>
      </p:sp>
      <p:sp>
        <p:nvSpPr>
          <p:cNvPr id="7" name="Rectangle 6"/>
          <p:cNvSpPr/>
          <p:nvPr/>
        </p:nvSpPr>
        <p:spPr>
          <a:xfrm>
            <a:off x="1981236" y="515103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365991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050</a:t>
            </a:r>
            <a:endParaRPr lang="en-US" sz="1700" dirty="0">
              <a:solidFill>
                <a:srgbClr val="FFFFFF"/>
              </a:solidFill>
              <a:latin typeface="Gill Sans Light"/>
              <a:cs typeface="Gill Sans Light"/>
            </a:endParaRPr>
          </a:p>
        </p:txBody>
      </p:sp>
      <p:sp>
        <p:nvSpPr>
          <p:cNvPr id="7" name="Rectangle 6"/>
          <p:cNvSpPr/>
          <p:nvPr/>
        </p:nvSpPr>
        <p:spPr>
          <a:xfrm>
            <a:off x="1270242" y="4869540"/>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3901493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150</a:t>
            </a:r>
            <a:endParaRPr lang="en-US" sz="1700" dirty="0">
              <a:solidFill>
                <a:srgbClr val="FFFFFF"/>
              </a:solidFill>
              <a:latin typeface="Gill Sans Light"/>
              <a:cs typeface="Gill Sans Light"/>
            </a:endParaRPr>
          </a:p>
        </p:txBody>
      </p:sp>
      <p:sp>
        <p:nvSpPr>
          <p:cNvPr id="7" name="Rectangle 6"/>
          <p:cNvSpPr/>
          <p:nvPr/>
        </p:nvSpPr>
        <p:spPr>
          <a:xfrm>
            <a:off x="1270242" y="4869540"/>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842587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160</a:t>
            </a:r>
            <a:endParaRPr lang="en-US" sz="1700" dirty="0">
              <a:solidFill>
                <a:srgbClr val="FFFFFF"/>
              </a:solidFill>
              <a:latin typeface="Gill Sans Light"/>
              <a:cs typeface="Gill Sans Light"/>
            </a:endParaRPr>
          </a:p>
        </p:txBody>
      </p:sp>
      <p:sp>
        <p:nvSpPr>
          <p:cNvPr id="7" name="Rectangle 6"/>
          <p:cNvSpPr/>
          <p:nvPr/>
        </p:nvSpPr>
        <p:spPr>
          <a:xfrm>
            <a:off x="2705145" y="5192753"/>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2" name="Rectangle 31"/>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3" name="Rectangle 32"/>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239113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1708160"/>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r>
              <a:rPr lang="en-US" sz="2100" i="1" dirty="0" smtClean="0">
                <a:solidFill>
                  <a:srgbClr val="000000"/>
                </a:solidFill>
                <a:latin typeface="Gill Sans Light"/>
                <a:cs typeface="Gill Sans Light"/>
              </a:rPr>
              <a:t>Ex. </a:t>
            </a:r>
          </a:p>
          <a:p>
            <a:endParaRPr lang="en-US" sz="2100" i="1" dirty="0">
              <a:solidFill>
                <a:srgbClr val="000000"/>
              </a:solidFill>
              <a:latin typeface="Gill Sans Light"/>
              <a:cs typeface="Gill Sans Light"/>
            </a:endParaRPr>
          </a:p>
        </p:txBody>
      </p:sp>
      <p:pic>
        <p:nvPicPr>
          <p:cNvPr id="2" name="Picture 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
        <p:nvSpPr>
          <p:cNvPr id="27" name="Rectangle 26"/>
          <p:cNvSpPr/>
          <p:nvPr/>
        </p:nvSpPr>
        <p:spPr>
          <a:xfrm>
            <a:off x="4241295" y="4841727"/>
            <a:ext cx="311935" cy="1029048"/>
          </a:xfrm>
          <a:prstGeom prst="rect">
            <a:avLst/>
          </a:prstGeom>
          <a:solidFill>
            <a:schemeClr val="tx1"/>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FFFFFF"/>
                </a:solidFill>
                <a:latin typeface="Gill Sans Light"/>
                <a:cs typeface="Gill Sans Light"/>
              </a:rPr>
              <a:t>167</a:t>
            </a:r>
            <a:endParaRPr lang="en-US" sz="1700" dirty="0">
              <a:solidFill>
                <a:srgbClr val="FFFFFF"/>
              </a:solidFill>
              <a:latin typeface="Gill Sans Light"/>
              <a:cs typeface="Gill Sans Light"/>
            </a:endParaRPr>
          </a:p>
        </p:txBody>
      </p:sp>
      <p:sp>
        <p:nvSpPr>
          <p:cNvPr id="20" name="TextBox 19"/>
          <p:cNvSpPr txBox="1"/>
          <p:nvPr/>
        </p:nvSpPr>
        <p:spPr>
          <a:xfrm rot="19269684">
            <a:off x="1272031"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1</a:t>
            </a:r>
            <a:endParaRPr lang="en-US" sz="1600" dirty="0">
              <a:latin typeface="Gill Sans Light"/>
              <a:cs typeface="Gill Sans Light"/>
            </a:endParaRPr>
          </a:p>
        </p:txBody>
      </p:sp>
      <p:sp>
        <p:nvSpPr>
          <p:cNvPr id="28" name="TextBox 27"/>
          <p:cNvSpPr txBox="1"/>
          <p:nvPr/>
        </p:nvSpPr>
        <p:spPr>
          <a:xfrm rot="19269684">
            <a:off x="1970566" y="4296598"/>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2</a:t>
            </a:r>
            <a:endParaRPr lang="en-US" sz="1600" dirty="0">
              <a:latin typeface="Gill Sans Light"/>
              <a:cs typeface="Gill Sans Light"/>
            </a:endParaRPr>
          </a:p>
        </p:txBody>
      </p:sp>
      <p:sp>
        <p:nvSpPr>
          <p:cNvPr id="29" name="TextBox 28"/>
          <p:cNvSpPr txBox="1"/>
          <p:nvPr/>
        </p:nvSpPr>
        <p:spPr>
          <a:xfrm rot="19269684">
            <a:off x="2690447" y="4296599"/>
            <a:ext cx="778144" cy="338554"/>
          </a:xfrm>
          <a:prstGeom prst="rect">
            <a:avLst/>
          </a:prstGeom>
          <a:solidFill>
            <a:schemeClr val="bg1">
              <a:lumMod val="85000"/>
            </a:schemeClr>
          </a:solidFill>
        </p:spPr>
        <p:txBody>
          <a:bodyPr wrap="square" rtlCol="0">
            <a:spAutoFit/>
          </a:bodyPr>
          <a:lstStyle/>
          <a:p>
            <a:r>
              <a:rPr lang="en-US" sz="1600" dirty="0" smtClean="0">
                <a:latin typeface="Gill Sans Light"/>
                <a:cs typeface="Gill Sans Light"/>
              </a:rPr>
              <a:t>Core 3</a:t>
            </a:r>
            <a:endParaRPr lang="en-US" sz="1600" dirty="0">
              <a:latin typeface="Gill Sans Light"/>
              <a:cs typeface="Gill Sans Light"/>
            </a:endParaRPr>
          </a:p>
        </p:txBody>
      </p:sp>
      <p:sp>
        <p:nvSpPr>
          <p:cNvPr id="30" name="TextBox 29"/>
          <p:cNvSpPr txBox="1"/>
          <p:nvPr/>
        </p:nvSpPr>
        <p:spPr>
          <a:xfrm>
            <a:off x="4053230" y="4296600"/>
            <a:ext cx="778144" cy="338554"/>
          </a:xfrm>
          <a:prstGeom prst="rect">
            <a:avLst/>
          </a:prstGeom>
          <a:solidFill>
            <a:schemeClr val="bg1">
              <a:lumMod val="85000"/>
            </a:schemeClr>
          </a:solidFill>
        </p:spPr>
        <p:txBody>
          <a:bodyPr wrap="square" rtlCol="0">
            <a:spAutoFit/>
          </a:bodyPr>
          <a:lstStyle/>
          <a:p>
            <a:pPr algn="ctr"/>
            <a:r>
              <a:rPr lang="en-US" sz="1600" dirty="0" smtClean="0">
                <a:latin typeface="Gill Sans Light"/>
                <a:cs typeface="Gill Sans Light"/>
              </a:rPr>
              <a:t>RAM</a:t>
            </a:r>
            <a:endParaRPr lang="en-US" sz="1600" dirty="0">
              <a:latin typeface="Gill Sans Light"/>
              <a:cs typeface="Gill Sans Light"/>
            </a:endParaRPr>
          </a:p>
        </p:txBody>
      </p:sp>
      <p:sp>
        <p:nvSpPr>
          <p:cNvPr id="31" name="Rectangle 30"/>
          <p:cNvSpPr/>
          <p:nvPr/>
        </p:nvSpPr>
        <p:spPr>
          <a:xfrm>
            <a:off x="2705145" y="5480154"/>
            <a:ext cx="397736" cy="391583"/>
          </a:xfrm>
          <a:prstGeom prst="rect">
            <a:avLst/>
          </a:prstGeom>
          <a:noFill/>
          <a:ln w="38100" cmpd="sng">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1308540" y="4841727"/>
            <a:ext cx="311935" cy="1029048"/>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1</a:t>
            </a:r>
          </a:p>
          <a:p>
            <a:pPr algn="ctr"/>
            <a:r>
              <a:rPr lang="en-US" sz="1700" dirty="0" smtClean="0">
                <a:solidFill>
                  <a:srgbClr val="000000"/>
                </a:solidFill>
                <a:latin typeface="Gill Sans Light"/>
                <a:cs typeface="Gill Sans Light"/>
              </a:rPr>
              <a:t>0</a:t>
            </a:r>
          </a:p>
          <a:p>
            <a:pPr algn="ctr"/>
            <a:r>
              <a:rPr lang="en-US" sz="1700" dirty="0">
                <a:solidFill>
                  <a:srgbClr val="000000"/>
                </a:solidFill>
                <a:latin typeface="Gill Sans Light"/>
                <a:cs typeface="Gill Sans Light"/>
              </a:rPr>
              <a:t>0</a:t>
            </a:r>
          </a:p>
        </p:txBody>
      </p:sp>
      <p:sp>
        <p:nvSpPr>
          <p:cNvPr id="33" name="Rectangle 32"/>
          <p:cNvSpPr/>
          <p:nvPr/>
        </p:nvSpPr>
        <p:spPr>
          <a:xfrm>
            <a:off x="2019893" y="4841727"/>
            <a:ext cx="311935" cy="102904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050</a:t>
            </a:r>
          </a:p>
        </p:txBody>
      </p:sp>
      <p:sp>
        <p:nvSpPr>
          <p:cNvPr id="34" name="Rectangle 33"/>
          <p:cNvSpPr/>
          <p:nvPr/>
        </p:nvSpPr>
        <p:spPr>
          <a:xfrm>
            <a:off x="2767585" y="4841727"/>
            <a:ext cx="311935" cy="102904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017</a:t>
            </a:r>
            <a:endParaRPr lang="en-US" sz="1700" dirty="0">
              <a:solidFill>
                <a:srgbClr val="000000"/>
              </a:solidFill>
              <a:latin typeface="Gill Sans Light"/>
              <a:cs typeface="Gill Sans Light"/>
            </a:endParaRPr>
          </a:p>
        </p:txBody>
      </p:sp>
    </p:spTree>
    <p:extLst>
      <p:ext uri="{BB962C8B-B14F-4D97-AF65-F5344CB8AC3E}">
        <p14:creationId xmlns:p14="http://schemas.microsoft.com/office/powerpoint/2010/main" val="176147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084" y="4130566"/>
            <a:ext cx="6682840" cy="1366716"/>
          </a:xfrm>
          <a:prstGeom prst="rect">
            <a:avLst/>
          </a:prstGeom>
        </p:spPr>
      </p:pic>
      <p:sp>
        <p:nvSpPr>
          <p:cNvPr id="141" name="Title 140"/>
          <p:cNvSpPr>
            <a:spLocks noGrp="1"/>
          </p:cNvSpPr>
          <p:nvPr>
            <p:ph type="ctrTitle"/>
          </p:nvPr>
        </p:nvSpPr>
        <p:spPr>
          <a:xfrm>
            <a:off x="-85990" y="-249977"/>
            <a:ext cx="9267470" cy="1470025"/>
          </a:xfrm>
        </p:spPr>
        <p:txBody>
          <a:bodyPr>
            <a:noAutofit/>
          </a:bodyPr>
          <a:lstStyle/>
          <a:p>
            <a:r>
              <a:rPr lang="en-US" sz="4000" dirty="0" smtClean="0">
                <a:solidFill>
                  <a:srgbClr val="000000"/>
                </a:solidFill>
                <a:latin typeface="Gill Sans Light"/>
                <a:cs typeface="Gill Sans Light"/>
              </a:rPr>
              <a:t>HOGWILD! as noisy SGD</a:t>
            </a:r>
            <a:endParaRPr lang="en-US" sz="4000" dirty="0">
              <a:solidFill>
                <a:srgbClr val="000000"/>
              </a:solidFill>
              <a:latin typeface="Gill Sans Light"/>
              <a:cs typeface="Gill Sans Light"/>
            </a:endParaRPr>
          </a:p>
        </p:txBody>
      </p:sp>
      <p:sp>
        <p:nvSpPr>
          <p:cNvPr id="3" name="TextBox 2"/>
          <p:cNvSpPr txBox="1"/>
          <p:nvPr/>
        </p:nvSpPr>
        <p:spPr>
          <a:xfrm>
            <a:off x="277260" y="870987"/>
            <a:ext cx="8979657" cy="2677656"/>
          </a:xfrm>
          <a:prstGeom prst="rect">
            <a:avLst/>
          </a:prstGeom>
          <a:noFill/>
        </p:spPr>
        <p:txBody>
          <a:bodyPr wrap="square" rtlCol="0">
            <a:spAutoFit/>
          </a:bodyPr>
          <a:lstStyle/>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342900" indent="-342900">
              <a:buFont typeface="Arial"/>
              <a:buChar char="•"/>
            </a:pPr>
            <a:endParaRPr lang="en-US" sz="2100"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p:txBody>
      </p:sp>
      <p:sp>
        <p:nvSpPr>
          <p:cNvPr id="6" name="Rectangle 5"/>
          <p:cNvSpPr/>
          <p:nvPr/>
        </p:nvSpPr>
        <p:spPr>
          <a:xfrm>
            <a:off x="4241295" y="1420373"/>
            <a:ext cx="4909797" cy="1708160"/>
          </a:xfrm>
          <a:prstGeom prst="rect">
            <a:avLst/>
          </a:prstGeom>
        </p:spPr>
        <p:txBody>
          <a:bodyPr wrap="square">
            <a:spAutoFit/>
          </a:bodyPr>
          <a:lstStyle/>
          <a:p>
            <a:pPr marL="285750" indent="-285750">
              <a:buFont typeface="Arial"/>
              <a:buChar char="•"/>
            </a:pPr>
            <a:r>
              <a:rPr lang="en-US" sz="2100" b="1" u="sng" dirty="0" err="1" smtClean="0">
                <a:solidFill>
                  <a:srgbClr val="000000"/>
                </a:solidFill>
                <a:latin typeface="Gill Sans Light"/>
                <a:cs typeface="Gill Sans Light"/>
              </a:rPr>
              <a:t>Def</a:t>
            </a:r>
            <a:r>
              <a:rPr lang="en-US" sz="2100" b="1" u="sng" dirty="0" smtClean="0">
                <a:solidFill>
                  <a:srgbClr val="000000"/>
                </a:solidFill>
                <a:latin typeface="Gill Sans Light"/>
                <a:cs typeface="Gill Sans Light"/>
              </a:rPr>
              <a:t>:</a:t>
            </a:r>
            <a:r>
              <a:rPr lang="en-US" sz="2100" dirty="0" smtClean="0">
                <a:solidFill>
                  <a:srgbClr val="000000"/>
                </a:solidFill>
                <a:latin typeface="Gill Sans Light"/>
                <a:cs typeface="Gill Sans Light"/>
              </a:rPr>
              <a:t> </a:t>
            </a:r>
            <a:r>
              <a:rPr lang="en-US" sz="2100" dirty="0">
                <a:solidFill>
                  <a:srgbClr val="000000"/>
                </a:solidFill>
                <a:latin typeface="Gill Sans Light"/>
                <a:cs typeface="Gill Sans Light"/>
              </a:rPr>
              <a:t> </a:t>
            </a:r>
            <a:r>
              <a:rPr lang="en-US" sz="2100" dirty="0" smtClean="0">
                <a:solidFill>
                  <a:srgbClr val="000000"/>
                </a:solidFill>
                <a:latin typeface="Gill Sans Light"/>
                <a:cs typeface="Gill Sans Light"/>
              </a:rPr>
              <a:t>      is the k-</a:t>
            </a:r>
            <a:r>
              <a:rPr lang="en-US" sz="2100" dirty="0" err="1" smtClean="0">
                <a:solidFill>
                  <a:srgbClr val="000000"/>
                </a:solidFill>
                <a:latin typeface="Gill Sans Light"/>
                <a:cs typeface="Gill Sans Light"/>
              </a:rPr>
              <a:t>th</a:t>
            </a:r>
            <a:r>
              <a:rPr lang="en-US" sz="2100" dirty="0" smtClean="0">
                <a:solidFill>
                  <a:srgbClr val="000000"/>
                </a:solidFill>
                <a:latin typeface="Gill Sans Light"/>
                <a:cs typeface="Gill Sans Light"/>
              </a:rPr>
              <a:t> sampled data point</a:t>
            </a:r>
          </a:p>
          <a:p>
            <a:endParaRPr lang="en-US" sz="2100" dirty="0" smtClean="0">
              <a:solidFill>
                <a:srgbClr val="000000"/>
              </a:solidFill>
              <a:latin typeface="Gill Sans Light"/>
              <a:cs typeface="Gill Sans Light"/>
            </a:endParaRPr>
          </a:p>
          <a:p>
            <a:endParaRPr lang="en-US" sz="2100" dirty="0">
              <a:solidFill>
                <a:srgbClr val="000000"/>
              </a:solidFill>
              <a:latin typeface="Gill Sans Light"/>
              <a:cs typeface="Gill Sans Light"/>
            </a:endParaRPr>
          </a:p>
          <a:p>
            <a:pPr marL="285750" indent="-285750">
              <a:buFont typeface="Arial"/>
              <a:buChar char="•"/>
            </a:pPr>
            <a:r>
              <a:rPr lang="en-US" sz="2100" b="1" u="sng" dirty="0" smtClean="0">
                <a:solidFill>
                  <a:srgbClr val="000000"/>
                </a:solidFill>
                <a:latin typeface="Gill Sans Light"/>
                <a:cs typeface="Gill Sans Light"/>
              </a:rPr>
              <a:t>Fact:</a:t>
            </a:r>
            <a:r>
              <a:rPr lang="en-US" sz="2100" dirty="0" smtClean="0">
                <a:solidFill>
                  <a:srgbClr val="000000"/>
                </a:solidFill>
                <a:latin typeface="Gill Sans Light"/>
                <a:cs typeface="Gill Sans Light"/>
              </a:rPr>
              <a:t> Cores don’t read “actual” iterates   but “noisy iterates” </a:t>
            </a:r>
            <a:endParaRPr lang="en-US" sz="2100" dirty="0">
              <a:solidFill>
                <a:srgbClr val="000000"/>
              </a:solidFill>
              <a:latin typeface="Gill Sans Light"/>
              <a:cs typeface="Gill Sans Light"/>
            </a:endParaRPr>
          </a:p>
        </p:txBody>
      </p:sp>
      <p:sp>
        <p:nvSpPr>
          <p:cNvPr id="12" name="Rectangle 11"/>
          <p:cNvSpPr/>
          <p:nvPr/>
        </p:nvSpPr>
        <p:spPr>
          <a:xfrm>
            <a:off x="277260" y="3442874"/>
            <a:ext cx="8866739" cy="2677656"/>
          </a:xfrm>
          <a:prstGeom prst="rect">
            <a:avLst/>
          </a:prstGeom>
        </p:spPr>
        <p:txBody>
          <a:bodyPr wrap="square">
            <a:spAutoFit/>
          </a:bodyPr>
          <a:lstStyle/>
          <a:p>
            <a:pPr marL="285750" indent="-285750">
              <a:buFont typeface="Arial"/>
              <a:buChar char="•"/>
            </a:pPr>
            <a:r>
              <a:rPr lang="en-US" sz="2100" dirty="0" smtClean="0">
                <a:solidFill>
                  <a:srgbClr val="000000"/>
                </a:solidFill>
                <a:latin typeface="Gill Sans Light"/>
                <a:cs typeface="Gill Sans Light"/>
              </a:rPr>
              <a:t>After </a:t>
            </a:r>
            <a:r>
              <a:rPr lang="en-US" sz="2100" i="1" dirty="0" smtClean="0">
                <a:solidFill>
                  <a:srgbClr val="000000"/>
                </a:solidFill>
                <a:latin typeface="Gill Sans Light"/>
                <a:cs typeface="Gill Sans Light"/>
              </a:rPr>
              <a:t>T </a:t>
            </a:r>
            <a:r>
              <a:rPr lang="en-US" sz="2100" dirty="0" smtClean="0">
                <a:solidFill>
                  <a:srgbClr val="000000"/>
                </a:solidFill>
                <a:latin typeface="Gill Sans Light"/>
                <a:cs typeface="Gill Sans Light"/>
              </a:rPr>
              <a:t>processed samples, the contents of RAM are:</a:t>
            </a:r>
          </a:p>
          <a:p>
            <a:r>
              <a:rPr lang="en-US" sz="2100" i="1" dirty="0">
                <a:solidFill>
                  <a:srgbClr val="000000"/>
                </a:solidFill>
                <a:latin typeface="Gill Sans Light"/>
                <a:cs typeface="Gill Sans Light"/>
              </a:rPr>
              <a:t> </a:t>
            </a:r>
            <a:r>
              <a:rPr lang="en-US" sz="2100" i="1" dirty="0" smtClean="0">
                <a:solidFill>
                  <a:srgbClr val="000000"/>
                </a:solidFill>
                <a:latin typeface="Gill Sans Light"/>
                <a:cs typeface="Gill Sans Light"/>
              </a:rPr>
              <a:t>    (atomic writes + </a:t>
            </a:r>
            <a:r>
              <a:rPr lang="en-US" sz="2100" i="1" dirty="0" err="1" smtClean="0">
                <a:solidFill>
                  <a:srgbClr val="000000"/>
                </a:solidFill>
                <a:latin typeface="Gill Sans Light"/>
                <a:cs typeface="Gill Sans Light"/>
              </a:rPr>
              <a:t>commutativity</a:t>
            </a:r>
            <a:r>
              <a:rPr lang="en-US" sz="2100" i="1" dirty="0" smtClean="0">
                <a:solidFill>
                  <a:srgbClr val="000000"/>
                </a:solidFill>
                <a:latin typeface="Gill Sans Light"/>
                <a:cs typeface="Gill Sans Light"/>
              </a:rPr>
              <a:t>)</a:t>
            </a:r>
          </a:p>
          <a:p>
            <a:endParaRPr lang="en-US" sz="2100" i="1" dirty="0">
              <a:solidFill>
                <a:srgbClr val="000000"/>
              </a:solidFill>
              <a:latin typeface="Gill Sans Light"/>
              <a:cs typeface="Gill Sans Light"/>
            </a:endParaRPr>
          </a:p>
          <a:p>
            <a:endParaRPr lang="en-US" sz="2100" i="1" dirty="0" smtClean="0">
              <a:solidFill>
                <a:srgbClr val="000000"/>
              </a:solidFill>
              <a:latin typeface="Gill Sans Light"/>
              <a:cs typeface="Gill Sans Light"/>
            </a:endParaRPr>
          </a:p>
          <a:p>
            <a:endParaRPr lang="en-US" sz="2100" i="1" dirty="0">
              <a:solidFill>
                <a:srgbClr val="000000"/>
              </a:solidFill>
              <a:latin typeface="Gill Sans Light"/>
              <a:cs typeface="Gill Sans Light"/>
            </a:endParaRPr>
          </a:p>
          <a:p>
            <a:endParaRPr lang="en-US" sz="2100" dirty="0">
              <a:solidFill>
                <a:srgbClr val="000000"/>
              </a:solidFill>
              <a:latin typeface="Gill Sans Light"/>
              <a:cs typeface="Gill Sans Light"/>
            </a:endParaRPr>
          </a:p>
          <a:p>
            <a:endParaRPr lang="en-US" sz="2100" dirty="0" smtClean="0">
              <a:solidFill>
                <a:srgbClr val="000000"/>
              </a:solidFill>
              <a:latin typeface="Gill Sans Light"/>
              <a:cs typeface="Gill Sans Light"/>
            </a:endParaRPr>
          </a:p>
          <a:p>
            <a:pPr marL="285750" indent="-285750">
              <a:buFont typeface="Arial"/>
              <a:buChar char="•"/>
            </a:pPr>
            <a:r>
              <a:rPr lang="en-US" sz="2100" dirty="0" smtClean="0">
                <a:solidFill>
                  <a:srgbClr val="000000"/>
                </a:solidFill>
                <a:latin typeface="Gill Sans Light"/>
                <a:cs typeface="Gill Sans Light"/>
              </a:rPr>
              <a:t>The algorithmic progress is captured by ``phantom” iterates</a:t>
            </a:r>
            <a:endParaRPr lang="en-US" sz="2100" dirty="0">
              <a:solidFill>
                <a:srgbClr val="000000"/>
              </a:solidFill>
              <a:latin typeface="Gill Sans Light"/>
              <a:cs typeface="Gill Sans Light"/>
            </a:endParaRPr>
          </a:p>
        </p:txBody>
      </p:sp>
      <p:pic>
        <p:nvPicPr>
          <p:cNvPr id="14" name="Picture 1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2566" y="6194735"/>
            <a:ext cx="4978400" cy="469900"/>
          </a:xfrm>
          <a:prstGeom prst="rect">
            <a:avLst/>
          </a:prstGeom>
        </p:spPr>
      </p:pic>
      <p:sp>
        <p:nvSpPr>
          <p:cNvPr id="17" name="Rectangle 16"/>
          <p:cNvSpPr/>
          <p:nvPr/>
        </p:nvSpPr>
        <p:spPr>
          <a:xfrm>
            <a:off x="1243453" y="4974407"/>
            <a:ext cx="6958039" cy="6482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126326" y="4137636"/>
            <a:ext cx="4530387" cy="4398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77260" y="5520135"/>
            <a:ext cx="8479875" cy="1200328"/>
          </a:xfrm>
          <a:prstGeom prst="rect">
            <a:avLst/>
          </a:prstGeom>
          <a:solidFill>
            <a:srgbClr val="0E1730"/>
          </a:solidFill>
          <a:effectLst>
            <a:outerShdw blurRad="50800" dist="38100" dir="2700000" algn="tl" rotWithShape="0">
              <a:prstClr val="black">
                <a:alpha val="40000"/>
              </a:prstClr>
            </a:outerShdw>
          </a:effectLst>
        </p:spPr>
        <p:txBody>
          <a:bodyPr wrap="square">
            <a:spAutoFit/>
          </a:bodyPr>
          <a:lstStyle/>
          <a:p>
            <a:pPr algn="ctr"/>
            <a:r>
              <a:rPr lang="en-US" sz="2400" b="1" i="1" dirty="0" smtClean="0">
                <a:solidFill>
                  <a:schemeClr val="bg1"/>
                </a:solidFill>
                <a:latin typeface="Gill Sans Light"/>
                <a:cs typeface="Gill Sans Light"/>
              </a:rPr>
              <a:t>Main Questions:</a:t>
            </a:r>
          </a:p>
          <a:p>
            <a:pPr marL="457200" indent="-457200" algn="ctr">
              <a:buAutoNum type="arabicParenR"/>
            </a:pPr>
            <a:r>
              <a:rPr lang="en-US" sz="2400" dirty="0" smtClean="0">
                <a:solidFill>
                  <a:schemeClr val="bg1"/>
                </a:solidFill>
                <a:latin typeface="Gill Sans Light"/>
                <a:cs typeface="Gill Sans Light"/>
              </a:rPr>
              <a:t>Where does noise come from?</a:t>
            </a:r>
          </a:p>
          <a:p>
            <a:pPr marL="457200" indent="-457200" algn="ctr">
              <a:buAutoNum type="arabicParenR"/>
            </a:pPr>
            <a:r>
              <a:rPr lang="en-US" sz="2400" dirty="0" smtClean="0">
                <a:solidFill>
                  <a:schemeClr val="bg1"/>
                </a:solidFill>
                <a:latin typeface="Gill Sans Light"/>
                <a:cs typeface="Gill Sans Light"/>
              </a:rPr>
              <a:t>How strong is it?</a:t>
            </a:r>
            <a:endParaRPr lang="en-US" sz="2400" dirty="0">
              <a:solidFill>
                <a:schemeClr val="bg1"/>
              </a:solidFill>
              <a:latin typeface="Gill Sans Light"/>
              <a:cs typeface="Gill Sans Light"/>
            </a:endParaRPr>
          </a:p>
        </p:txBody>
      </p:sp>
      <p:pic>
        <p:nvPicPr>
          <p:cNvPr id="2" name="Picture 1"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380" y="1545269"/>
            <a:ext cx="304800" cy="223520"/>
          </a:xfrm>
          <a:prstGeom prst="rect">
            <a:avLst/>
          </a:prstGeom>
        </p:spPr>
      </p:pic>
      <p:pic>
        <p:nvPicPr>
          <p:cNvPr id="4" name="Picture 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9288" y="2507835"/>
            <a:ext cx="345440" cy="223520"/>
          </a:xfrm>
          <a:prstGeom prst="rect">
            <a:avLst/>
          </a:prstGeom>
        </p:spPr>
      </p:pic>
      <p:pic>
        <p:nvPicPr>
          <p:cNvPr id="5" name="Picture 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8246" y="2785152"/>
            <a:ext cx="345440" cy="325120"/>
          </a:xfrm>
          <a:prstGeom prst="rect">
            <a:avLst/>
          </a:prstGeom>
        </p:spPr>
      </p:pic>
      <p:grpSp>
        <p:nvGrpSpPr>
          <p:cNvPr id="8" name="Group 7"/>
          <p:cNvGrpSpPr>
            <a:grpSpLocks noChangeAspect="1"/>
          </p:cNvGrpSpPr>
          <p:nvPr/>
        </p:nvGrpSpPr>
        <p:grpSpPr>
          <a:xfrm>
            <a:off x="26563" y="1041865"/>
            <a:ext cx="4026667" cy="1945154"/>
            <a:chOff x="26563" y="810985"/>
            <a:chExt cx="5033330" cy="2431443"/>
          </a:xfrm>
        </p:grpSpPr>
        <p:pic>
          <p:nvPicPr>
            <p:cNvPr id="16" name="Picture 15" descr="bipartite.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63" y="810985"/>
              <a:ext cx="1832064" cy="2431443"/>
            </a:xfrm>
            <a:prstGeom prst="rect">
              <a:avLst/>
            </a:prstGeom>
          </p:spPr>
        </p:pic>
        <p:grpSp>
          <p:nvGrpSpPr>
            <p:cNvPr id="18" name="Group 17"/>
            <p:cNvGrpSpPr>
              <a:grpSpLocks noChangeAspect="1"/>
            </p:cNvGrpSpPr>
            <p:nvPr/>
          </p:nvGrpSpPr>
          <p:grpSpPr>
            <a:xfrm>
              <a:off x="2069738" y="1027484"/>
              <a:ext cx="2990155" cy="2101049"/>
              <a:chOff x="1733658" y="1717210"/>
              <a:chExt cx="4271652" cy="3001498"/>
            </a:xfrm>
          </p:grpSpPr>
          <p:sp>
            <p:nvSpPr>
              <p:cNvPr id="21" name="Rectangle 20"/>
              <p:cNvSpPr/>
              <p:nvPr/>
            </p:nvSpPr>
            <p:spPr>
              <a:xfrm>
                <a:off x="1748088" y="2207835"/>
                <a:ext cx="4257222" cy="2510873"/>
              </a:xfrm>
              <a:prstGeom prst="rect">
                <a:avLst/>
              </a:prstGeom>
              <a:solidFill>
                <a:srgbClr val="5266FF">
                  <a:alpha val="15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7290" y="2393339"/>
                <a:ext cx="3858711" cy="2154303"/>
              </a:xfrm>
              <a:prstGeom prst="rect">
                <a:avLst/>
              </a:prstGeom>
            </p:spPr>
          </p:pic>
          <p:sp>
            <p:nvSpPr>
              <p:cNvPr id="23" name="Rectangle 22"/>
              <p:cNvSpPr/>
              <p:nvPr/>
            </p:nvSpPr>
            <p:spPr>
              <a:xfrm>
                <a:off x="1733658" y="1717210"/>
                <a:ext cx="3718464" cy="501016"/>
              </a:xfrm>
              <a:prstGeom prst="rect">
                <a:avLst/>
              </a:prstGeom>
              <a:solidFill>
                <a:srgbClr val="0E17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Gill Sans Light"/>
                    <a:cs typeface="Gill Sans Light"/>
                  </a:rPr>
                  <a:t>Each processor in parallel</a:t>
                </a:r>
                <a:endParaRPr lang="en-US" sz="1400" b="1" dirty="0">
                  <a:solidFill>
                    <a:schemeClr val="bg1"/>
                  </a:solidFill>
                  <a:latin typeface="Gill Sans Light"/>
                  <a:cs typeface="Gill Sans Light"/>
                </a:endParaRPr>
              </a:p>
            </p:txBody>
          </p:sp>
        </p:grpSp>
      </p:grpSp>
    </p:spTree>
    <p:extLst>
      <p:ext uri="{BB962C8B-B14F-4D97-AF65-F5344CB8AC3E}">
        <p14:creationId xmlns:p14="http://schemas.microsoft.com/office/powerpoint/2010/main" val="255195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8"/>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1" name="TextBox 10"/>
          <p:cNvSpPr txBox="1"/>
          <p:nvPr/>
        </p:nvSpPr>
        <p:spPr>
          <a:xfrm>
            <a:off x="0" y="1388193"/>
            <a:ext cx="9144000" cy="2508379"/>
          </a:xfrm>
          <a:prstGeom prst="rect">
            <a:avLst/>
          </a:prstGeom>
          <a:noFill/>
        </p:spPr>
        <p:txBody>
          <a:bodyPr wrap="square" rtlCol="0">
            <a:spAutoFit/>
          </a:bodyPr>
          <a:lstStyle/>
          <a:p>
            <a:endParaRPr lang="en-US" sz="2800" dirty="0">
              <a:solidFill>
                <a:srgbClr val="000000"/>
              </a:solidFill>
              <a:latin typeface="Gill Sans Light"/>
              <a:cs typeface="Gill Sans Light"/>
            </a:endParaRPr>
          </a:p>
          <a:p>
            <a:endParaRPr lang="en-US" sz="2800" i="1"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smtClean="0">
              <a:solidFill>
                <a:srgbClr val="000000"/>
              </a:solidFill>
              <a:latin typeface="Gill Sans Light"/>
              <a:cs typeface="Gill Sans Light"/>
            </a:endParaRPr>
          </a:p>
          <a:p>
            <a:endParaRPr lang="en-US" sz="1500" dirty="0">
              <a:solidFill>
                <a:srgbClr val="000000"/>
              </a:solidFill>
              <a:latin typeface="Gill Sans Light"/>
              <a:cs typeface="Gill Sans Light"/>
            </a:endParaRPr>
          </a:p>
          <a:p>
            <a:pPr marL="457200" indent="-457200">
              <a:buFontTx/>
              <a:buChar char="-"/>
            </a:pPr>
            <a:r>
              <a:rPr lang="en-US" sz="2800" b="1" dirty="0" smtClean="0">
                <a:solidFill>
                  <a:srgbClr val="000000"/>
                </a:solidFill>
                <a:latin typeface="Gill Sans Light"/>
                <a:cs typeface="Gill Sans Light"/>
              </a:rPr>
              <a:t>Idea</a:t>
            </a:r>
            <a:r>
              <a:rPr lang="en-US" sz="2800" dirty="0" smtClean="0">
                <a:solidFill>
                  <a:srgbClr val="000000"/>
                </a:solidFill>
                <a:latin typeface="Gill Sans Light"/>
                <a:cs typeface="Gill Sans Light"/>
              </a:rPr>
              <a:t> </a:t>
            </a:r>
            <a:r>
              <a:rPr lang="en-US" sz="2400" dirty="0" smtClean="0">
                <a:solidFill>
                  <a:srgbClr val="000000"/>
                </a:solidFill>
                <a:latin typeface="Gill Sans Light"/>
                <a:cs typeface="Gill Sans Light"/>
              </a:rPr>
              <a:t>(‘50s, ‘60s </a:t>
            </a:r>
            <a:r>
              <a:rPr lang="en-US" dirty="0" smtClean="0">
                <a:solidFill>
                  <a:srgbClr val="000000"/>
                </a:solidFill>
                <a:latin typeface="Gill Sans Light"/>
                <a:cs typeface="Gill Sans Light"/>
              </a:rPr>
              <a:t>[Robbins, </a:t>
            </a:r>
            <a:r>
              <a:rPr lang="en-US" dirty="0" err="1" smtClean="0">
                <a:solidFill>
                  <a:srgbClr val="000000"/>
                </a:solidFill>
                <a:latin typeface="Gill Sans Light"/>
                <a:cs typeface="Gill Sans Light"/>
              </a:rPr>
              <a:t>Monro</a:t>
            </a:r>
            <a:r>
              <a:rPr lang="en-US" dirty="0" smtClean="0">
                <a:solidFill>
                  <a:srgbClr val="000000"/>
                </a:solidFill>
                <a:latin typeface="Gill Sans Light"/>
                <a:cs typeface="Gill Sans Light"/>
              </a:rPr>
              <a:t>]</a:t>
            </a:r>
            <a:r>
              <a:rPr lang="en-US" sz="2400" dirty="0" smtClean="0">
                <a:solidFill>
                  <a:srgbClr val="000000"/>
                </a:solidFill>
                <a:latin typeface="Gill Sans Light"/>
                <a:cs typeface="Gill Sans Light"/>
              </a:rPr>
              <a:t>, </a:t>
            </a:r>
            <a:r>
              <a:rPr lang="en-US" sz="1600" dirty="0" smtClean="0">
                <a:solidFill>
                  <a:srgbClr val="000000"/>
                </a:solidFill>
                <a:latin typeface="Gill Sans Light"/>
                <a:cs typeface="Gill Sans Light"/>
              </a:rPr>
              <a:t>[</a:t>
            </a:r>
            <a:r>
              <a:rPr lang="en-US" sz="1600" dirty="0" err="1" smtClean="0">
                <a:solidFill>
                  <a:srgbClr val="000000"/>
                </a:solidFill>
                <a:latin typeface="Gill Sans Light"/>
                <a:cs typeface="Gill Sans Light"/>
              </a:rPr>
              <a:t>Widrow</a:t>
            </a:r>
            <a:r>
              <a:rPr lang="en-US" sz="1600" dirty="0" smtClean="0">
                <a:solidFill>
                  <a:srgbClr val="000000"/>
                </a:solidFill>
                <a:latin typeface="Gill Sans Light"/>
                <a:cs typeface="Gill Sans Light"/>
              </a:rPr>
              <a:t>, Hoff]</a:t>
            </a:r>
            <a:r>
              <a:rPr lang="en-US" sz="2400" dirty="0" smtClean="0">
                <a:solidFill>
                  <a:srgbClr val="000000"/>
                </a:solidFill>
                <a:latin typeface="Gill Sans Light"/>
                <a:cs typeface="Gill Sans Light"/>
              </a:rPr>
              <a:t>): </a:t>
            </a:r>
          </a:p>
          <a:p>
            <a:pPr algn="ctr"/>
            <a:r>
              <a:rPr lang="en-US" sz="2800" dirty="0" smtClean="0">
                <a:solidFill>
                  <a:srgbClr val="000000"/>
                </a:solidFill>
                <a:latin typeface="Gill Sans Light"/>
                <a:cs typeface="Gill Sans Light"/>
              </a:rPr>
              <a:t>Sample a </a:t>
            </a:r>
            <a:r>
              <a:rPr lang="en-US" sz="2800" dirty="0">
                <a:solidFill>
                  <a:srgbClr val="000000"/>
                </a:solidFill>
                <a:latin typeface="Gill Sans Light"/>
                <a:cs typeface="Gill Sans Light"/>
              </a:rPr>
              <a:t>data </a:t>
            </a:r>
            <a:r>
              <a:rPr lang="en-US" sz="2800" dirty="0" smtClean="0">
                <a:solidFill>
                  <a:srgbClr val="000000"/>
                </a:solidFill>
                <a:latin typeface="Gill Sans Light"/>
                <a:cs typeface="Gill Sans Light"/>
              </a:rPr>
              <a:t>point + locally optimize.</a:t>
            </a:r>
            <a:endParaRPr lang="en-US" sz="2800" dirty="0">
              <a:solidFill>
                <a:srgbClr val="000000"/>
              </a:solidFill>
              <a:latin typeface="Gill Sans Light"/>
              <a:cs typeface="Gill Sans Light"/>
            </a:endParaRPr>
          </a:p>
        </p:txBody>
      </p:sp>
      <p:sp>
        <p:nvSpPr>
          <p:cNvPr id="12" name="Rectangle 11"/>
          <p:cNvSpPr/>
          <p:nvPr/>
        </p:nvSpPr>
        <p:spPr>
          <a:xfrm>
            <a:off x="5624840" y="2182036"/>
            <a:ext cx="2675082" cy="618123"/>
          </a:xfrm>
          <a:prstGeom prst="rect">
            <a:avLst/>
          </a:prstGeom>
          <a:solidFill>
            <a:srgbClr val="0C1268">
              <a:alpha val="5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loss for data point </a:t>
            </a:r>
            <a:r>
              <a:rPr lang="en-US" sz="2500" dirty="0" err="1" smtClean="0">
                <a:latin typeface="Gill Sans Light"/>
                <a:cs typeface="Gill Sans Light"/>
              </a:rPr>
              <a:t>i</a:t>
            </a:r>
            <a:endParaRPr lang="en-US" sz="2500" dirty="0">
              <a:latin typeface="Gill Sans Light"/>
              <a:cs typeface="Gill Sans Light"/>
            </a:endParaRPr>
          </a:p>
        </p:txBody>
      </p:sp>
      <p:cxnSp>
        <p:nvCxnSpPr>
          <p:cNvPr id="6" name="Curved Connector 5"/>
          <p:cNvCxnSpPr>
            <a:stCxn id="12" idx="1"/>
          </p:cNvCxnSpPr>
          <p:nvPr/>
        </p:nvCxnSpPr>
        <p:spPr>
          <a:xfrm rot="10800000">
            <a:off x="5187462" y="2022016"/>
            <a:ext cx="437381" cy="469083"/>
          </a:xfrm>
          <a:prstGeom prst="curved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0" y="4230315"/>
            <a:ext cx="9144000" cy="747856"/>
          </a:xfrm>
          <a:prstGeom prst="rect">
            <a:avLst/>
          </a:prstGeom>
          <a:solidFill>
            <a:srgbClr val="0C1268">
              <a:alpha val="88000"/>
            </a:srgb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smtClean="0">
                <a:latin typeface="Gill Sans Light"/>
                <a:cs typeface="Gill Sans Light"/>
              </a:rPr>
              <a:t>SGD</a:t>
            </a:r>
            <a:r>
              <a:rPr lang="en-US" sz="3000" i="1" dirty="0" smtClean="0">
                <a:latin typeface="Gill Sans Light"/>
                <a:cs typeface="Gill Sans Light"/>
              </a:rPr>
              <a:t>:</a:t>
            </a:r>
            <a:r>
              <a:rPr lang="en-US" sz="3000" i="1" dirty="0">
                <a:latin typeface="Gill Sans Light"/>
                <a:cs typeface="Gill Sans Light"/>
              </a:rPr>
              <a:t>  </a:t>
            </a:r>
            <a:r>
              <a:rPr lang="en-US" sz="3000" dirty="0" smtClean="0">
                <a:latin typeface="Gill Sans Light"/>
                <a:cs typeface="Gill Sans Light"/>
              </a:rPr>
              <a:t>An </a:t>
            </a:r>
            <a:r>
              <a:rPr lang="en-US" sz="3200" i="1" dirty="0" err="1">
                <a:latin typeface="Gill Sans Light"/>
                <a:cs typeface="Gill Sans Light"/>
              </a:rPr>
              <a:t>Über</a:t>
            </a:r>
            <a:r>
              <a:rPr lang="en-US" sz="3000" dirty="0" smtClean="0">
                <a:latin typeface="Gill Sans Light"/>
                <a:cs typeface="Gill Sans Light"/>
              </a:rPr>
              <a:t>-algorithm</a:t>
            </a:r>
            <a:endParaRPr lang="en-US" sz="3000" dirty="0">
              <a:latin typeface="Gill Sans Light"/>
              <a:cs typeface="Gill Sans Light"/>
            </a:endParaRPr>
          </a:p>
        </p:txBody>
      </p:sp>
      <p:pic>
        <p:nvPicPr>
          <p:cNvPr id="5" name="Picture 4"/>
          <p:cNvPicPr>
            <a:picLocks noChangeAspect="1"/>
          </p:cNvPicPr>
          <p:nvPr/>
        </p:nvPicPr>
        <p:blipFill>
          <a:blip r:embed="rId3"/>
          <a:stretch>
            <a:fillRect/>
          </a:stretch>
        </p:blipFill>
        <p:spPr>
          <a:xfrm>
            <a:off x="2917085" y="1143815"/>
            <a:ext cx="3492500" cy="1257300"/>
          </a:xfrm>
          <a:prstGeom prst="rect">
            <a:avLst/>
          </a:prstGeom>
        </p:spPr>
      </p:pic>
      <p:pic>
        <p:nvPicPr>
          <p:cNvPr id="7" name="Picture 6"/>
          <p:cNvPicPr>
            <a:picLocks noChangeAspect="1"/>
          </p:cNvPicPr>
          <p:nvPr/>
        </p:nvPicPr>
        <p:blipFill>
          <a:blip r:embed="rId4"/>
          <a:stretch>
            <a:fillRect/>
          </a:stretch>
        </p:blipFill>
        <p:spPr>
          <a:xfrm>
            <a:off x="1727200" y="5603704"/>
            <a:ext cx="5689600" cy="469900"/>
          </a:xfrm>
          <a:prstGeom prst="rect">
            <a:avLst/>
          </a:prstGeom>
        </p:spPr>
      </p:pic>
    </p:spTree>
    <p:extLst>
      <p:ext uri="{BB962C8B-B14F-4D97-AF65-F5344CB8AC3E}">
        <p14:creationId xmlns:p14="http://schemas.microsoft.com/office/powerpoint/2010/main" val="346700126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592729" y="4248977"/>
            <a:ext cx="6232259" cy="779424"/>
            <a:chOff x="2592729" y="4248977"/>
            <a:chExt cx="6232259" cy="779424"/>
          </a:xfrm>
        </p:grpSpPr>
        <p:sp>
          <p:nvSpPr>
            <p:cNvPr id="14" name="Rectangle 13"/>
            <p:cNvSpPr/>
            <p:nvPr/>
          </p:nvSpPr>
          <p:spPr>
            <a:xfrm>
              <a:off x="2592729" y="4248977"/>
              <a:ext cx="2605957" cy="477054"/>
            </a:xfrm>
            <a:prstGeom prst="rect">
              <a:avLst/>
            </a:prstGeom>
            <a:solidFill>
              <a:srgbClr val="F98F96"/>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sp>
          <p:nvSpPr>
            <p:cNvPr id="16" name="Rectangle 15"/>
            <p:cNvSpPr/>
            <p:nvPr/>
          </p:nvSpPr>
          <p:spPr>
            <a:xfrm>
              <a:off x="5463250" y="4248977"/>
              <a:ext cx="3361738" cy="477054"/>
            </a:xfrm>
            <a:prstGeom prst="rect">
              <a:avLst/>
            </a:prstGeom>
            <a:solidFill>
              <a:srgbClr val="F98F96"/>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248" y="4792181"/>
              <a:ext cx="297180" cy="236220"/>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374" y="4792181"/>
              <a:ext cx="304800" cy="236220"/>
            </a:xfrm>
            <a:prstGeom prst="rect">
              <a:avLst/>
            </a:prstGeom>
          </p:spPr>
        </p:pic>
      </p:grpSp>
      <p:sp>
        <p:nvSpPr>
          <p:cNvPr id="11" name="Rectangle 10"/>
          <p:cNvSpPr/>
          <p:nvPr/>
        </p:nvSpPr>
        <p:spPr>
          <a:xfrm>
            <a:off x="2714539" y="2233542"/>
            <a:ext cx="4164113" cy="47705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endParaRPr lang="en-US" sz="2500" dirty="0" smtClean="0">
              <a:latin typeface="Gill Sans Light"/>
              <a:cs typeface="Gill Sans Light"/>
            </a:endParaRPr>
          </a:p>
        </p:txBody>
      </p:sp>
      <p:pic>
        <p:nvPicPr>
          <p:cNvPr id="4" name="Picture 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16" y="3902139"/>
            <a:ext cx="8481060" cy="762000"/>
          </a:xfrm>
          <a:prstGeom prst="rect">
            <a:avLst/>
          </a:prstGeom>
        </p:spPr>
      </p:pic>
      <p:sp>
        <p:nvSpPr>
          <p:cNvPr id="141" name="Title 140"/>
          <p:cNvSpPr>
            <a:spLocks noGrp="1"/>
          </p:cNvSpPr>
          <p:nvPr>
            <p:ph type="ctrTitle"/>
          </p:nvPr>
        </p:nvSpPr>
        <p:spPr>
          <a:xfrm>
            <a:off x="37480" y="54311"/>
            <a:ext cx="9144000" cy="1470025"/>
          </a:xfrm>
        </p:spPr>
        <p:txBody>
          <a:bodyPr>
            <a:noAutofit/>
          </a:bodyPr>
          <a:lstStyle/>
          <a:p>
            <a:r>
              <a:rPr lang="en-US" sz="3500" dirty="0" smtClean="0">
                <a:solidFill>
                  <a:srgbClr val="000000"/>
                </a:solidFill>
                <a:latin typeface="Gill Sans Light"/>
                <a:cs typeface="Gill Sans Light"/>
              </a:rPr>
              <a:t>Convergence Rates for Noisy SGD</a:t>
            </a:r>
            <a:br>
              <a:rPr lang="en-US" sz="3500" dirty="0" smtClean="0">
                <a:solidFill>
                  <a:srgbClr val="000000"/>
                </a:solidFill>
                <a:latin typeface="Gill Sans Light"/>
                <a:cs typeface="Gill Sans Light"/>
              </a:rPr>
            </a:br>
            <a:endParaRPr lang="en-US" sz="3500" i="1" dirty="0">
              <a:solidFill>
                <a:srgbClr val="000000"/>
              </a:solidFill>
              <a:latin typeface="Gill Sans Light"/>
              <a:cs typeface="Gill Sans Light"/>
            </a:endParaRPr>
          </a:p>
        </p:txBody>
      </p:sp>
      <p:sp>
        <p:nvSpPr>
          <p:cNvPr id="3" name="TextBox 2"/>
          <p:cNvSpPr txBox="1"/>
          <p:nvPr/>
        </p:nvSpPr>
        <p:spPr>
          <a:xfrm>
            <a:off x="356097" y="1524336"/>
            <a:ext cx="8979657" cy="4524315"/>
          </a:xfrm>
          <a:prstGeom prst="rect">
            <a:avLst/>
          </a:prstGeom>
          <a:noFill/>
        </p:spPr>
        <p:txBody>
          <a:bodyPr wrap="square" rtlCol="0">
            <a:spAutoFit/>
          </a:bodyPr>
          <a:lstStyle/>
          <a:p>
            <a:r>
              <a:rPr lang="en-US" sz="2400" dirty="0" smtClean="0">
                <a:solidFill>
                  <a:srgbClr val="000000"/>
                </a:solidFill>
                <a:latin typeface="Gill Sans Light"/>
                <a:cs typeface="Gill Sans Light"/>
              </a:rPr>
              <a:t>We want to analyze noisy </a:t>
            </a:r>
            <a:r>
              <a:rPr lang="en-US" sz="2400" dirty="0" smtClean="0">
                <a:solidFill>
                  <a:srgbClr val="000000"/>
                </a:solidFill>
                <a:latin typeface="Gill Sans Light"/>
                <a:cs typeface="Gill Sans Light"/>
              </a:rPr>
              <a:t>SGD</a:t>
            </a:r>
            <a:endParaRPr lang="en-US" sz="2400" dirty="0" smtClean="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r>
              <a:rPr lang="en-US" sz="2400" dirty="0" smtClean="0">
                <a:solidFill>
                  <a:srgbClr val="000000"/>
                </a:solidFill>
                <a:latin typeface="Gill Sans Light"/>
                <a:cs typeface="Gill Sans Light"/>
              </a:rPr>
              <a:t>Elementary analysis (using m-strong convexity assumption on </a:t>
            </a:r>
            <a:r>
              <a:rPr lang="en-US" sz="2400" i="1" dirty="0" smtClean="0">
                <a:solidFill>
                  <a:srgbClr val="000000"/>
                </a:solidFill>
                <a:latin typeface="Gill Sans Light"/>
                <a:cs typeface="Gill Sans Light"/>
              </a:rPr>
              <a:t>f</a:t>
            </a:r>
            <a:r>
              <a:rPr lang="en-US" sz="2400" dirty="0" smtClean="0">
                <a:solidFill>
                  <a:srgbClr val="000000"/>
                </a:solidFill>
                <a:latin typeface="Gill Sans Light"/>
                <a:cs typeface="Gill Sans Light"/>
              </a:rPr>
              <a:t>):</a:t>
            </a:r>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a:p>
            <a:endParaRPr lang="en-US" sz="2400" dirty="0" smtClean="0">
              <a:solidFill>
                <a:srgbClr val="000000"/>
              </a:solidFill>
              <a:latin typeface="Gill Sans Light"/>
              <a:cs typeface="Gill Sans Light"/>
            </a:endParaRPr>
          </a:p>
          <a:p>
            <a:endParaRPr lang="en-US" sz="2400" dirty="0">
              <a:solidFill>
                <a:srgbClr val="000000"/>
              </a:solidFill>
              <a:latin typeface="Gill Sans Light"/>
              <a:cs typeface="Gill Sans Light"/>
            </a:endParaRPr>
          </a:p>
        </p:txBody>
      </p:sp>
      <p:sp>
        <p:nvSpPr>
          <p:cNvPr id="7" name="Rectangle 6"/>
          <p:cNvSpPr/>
          <p:nvPr/>
        </p:nvSpPr>
        <p:spPr>
          <a:xfrm>
            <a:off x="824515" y="5080041"/>
            <a:ext cx="7494971" cy="1061829"/>
          </a:xfrm>
          <a:prstGeom prst="rect">
            <a:avLst/>
          </a:prstGeom>
          <a:solidFill>
            <a:srgbClr val="5266FF"/>
          </a:solidFill>
          <a:effectLst>
            <a:outerShdw blurRad="50800" dist="38100" dir="2700000" algn="tl" rotWithShape="0">
              <a:prstClr val="black">
                <a:alpha val="40000"/>
              </a:prstClr>
            </a:outerShdw>
          </a:effectLst>
        </p:spPr>
        <p:txBody>
          <a:bodyPr wrap="square">
            <a:spAutoFit/>
          </a:bodyPr>
          <a:lstStyle/>
          <a:p>
            <a:pPr algn="ctr"/>
            <a:r>
              <a:rPr lang="en-US" sz="2100" b="1" dirty="0" smtClean="0">
                <a:solidFill>
                  <a:schemeClr val="bg1"/>
                </a:solidFill>
                <a:latin typeface="Gill Sans Light"/>
                <a:cs typeface="Gill Sans Light"/>
              </a:rPr>
              <a:t>Simple Lemma:</a:t>
            </a:r>
            <a:r>
              <a:rPr lang="en-US" sz="2100" dirty="0" smtClean="0">
                <a:solidFill>
                  <a:schemeClr val="bg1"/>
                </a:solidFill>
                <a:latin typeface="Gill Sans Light"/>
                <a:cs typeface="Gill Sans Light"/>
              </a:rPr>
              <a:t> </a:t>
            </a:r>
          </a:p>
          <a:p>
            <a:pPr algn="ctr"/>
            <a:r>
              <a:rPr lang="en-US" sz="2100" dirty="0" smtClean="0">
                <a:solidFill>
                  <a:schemeClr val="bg1"/>
                </a:solidFill>
                <a:latin typeface="Gill Sans Light"/>
                <a:cs typeface="Gill Sans Light"/>
              </a:rPr>
              <a:t> if both terms  =                         ,           </a:t>
            </a:r>
          </a:p>
          <a:p>
            <a:pPr algn="ctr"/>
            <a:r>
              <a:rPr lang="en-US" sz="2100" dirty="0" smtClean="0">
                <a:solidFill>
                  <a:schemeClr val="bg1"/>
                </a:solidFill>
                <a:latin typeface="Gill Sans Light"/>
                <a:cs typeface="Gill Sans Light"/>
              </a:rPr>
              <a:t>Noisy SGD gets same rates as SGD </a:t>
            </a:r>
            <a:r>
              <a:rPr lang="en-US" sz="2100" i="1" dirty="0" smtClean="0">
                <a:solidFill>
                  <a:schemeClr val="bg1"/>
                </a:solidFill>
                <a:latin typeface="Gill Sans Light"/>
                <a:cs typeface="Gill Sans Light"/>
              </a:rPr>
              <a:t>(up to multiplicative constants)</a:t>
            </a:r>
            <a:endParaRPr lang="en-US" sz="2100" i="1" dirty="0">
              <a:solidFill>
                <a:schemeClr val="bg1"/>
              </a:solidFill>
              <a:latin typeface="Gill Sans Light"/>
              <a:cs typeface="Gill Sans Light"/>
            </a:endParaRPr>
          </a:p>
        </p:txBody>
      </p:sp>
      <p:pic>
        <p:nvPicPr>
          <p:cNvPr id="10" name="Picture 9"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1769" y="2260002"/>
            <a:ext cx="3982720" cy="375920"/>
          </a:xfrm>
          <a:prstGeom prst="rect">
            <a:avLst/>
          </a:prstGeom>
        </p:spPr>
      </p:pic>
      <p:sp>
        <p:nvSpPr>
          <p:cNvPr id="12" name="Rectangle 11"/>
          <p:cNvSpPr/>
          <p:nvPr/>
        </p:nvSpPr>
        <p:spPr>
          <a:xfrm>
            <a:off x="814922" y="6156036"/>
            <a:ext cx="7514156" cy="47705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pPr algn="ctr"/>
            <a:r>
              <a:rPr lang="en-US" sz="2500" dirty="0">
                <a:latin typeface="Gill Sans Light"/>
                <a:cs typeface="Gill Sans Light"/>
              </a:rPr>
              <a:t>a</a:t>
            </a:r>
            <a:r>
              <a:rPr lang="en-US" sz="2500" dirty="0" smtClean="0">
                <a:latin typeface="Gill Sans Light"/>
                <a:cs typeface="Gill Sans Light"/>
              </a:rPr>
              <a:t>ka SGD robust to small perturbations</a:t>
            </a:r>
          </a:p>
        </p:txBody>
      </p:sp>
      <p:sp>
        <p:nvSpPr>
          <p:cNvPr id="13" name="Rectangle 12"/>
          <p:cNvSpPr/>
          <p:nvPr/>
        </p:nvSpPr>
        <p:spPr>
          <a:xfrm>
            <a:off x="534355" y="4248977"/>
            <a:ext cx="8609645" cy="7794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4355" y="6175377"/>
            <a:ext cx="8151057" cy="477054"/>
          </a:xfrm>
          <a:prstGeom prst="rect">
            <a:avLst/>
          </a:prstGeom>
          <a:solidFill>
            <a:schemeClr val="tx1"/>
          </a:solidFill>
          <a:effectLst>
            <a:outerShdw blurRad="50800" dist="38100" dir="2700000" algn="tl" rotWithShape="0">
              <a:prstClr val="black">
                <a:alpha val="40000"/>
              </a:prstClr>
            </a:outerShdw>
          </a:effectLst>
        </p:spPr>
        <p:txBody>
          <a:bodyPr wrap="square">
            <a:spAutoFit/>
          </a:bodyPr>
          <a:lstStyle/>
          <a:p>
            <a:pPr algn="ctr"/>
            <a:r>
              <a:rPr lang="en-US" sz="2500" i="1" dirty="0" smtClean="0">
                <a:solidFill>
                  <a:schemeClr val="bg1"/>
                </a:solidFill>
                <a:latin typeface="Gill Sans Light"/>
                <a:cs typeface="Gill Sans Light"/>
              </a:rPr>
              <a:t>So.. is asynchrony noise small?</a:t>
            </a:r>
            <a:endParaRPr lang="en-US" sz="2500" dirty="0" smtClean="0">
              <a:solidFill>
                <a:schemeClr val="bg1"/>
              </a:solidFill>
              <a:latin typeface="Gill Sans Light"/>
              <a:cs typeface="Gill Sans Light"/>
            </a:endParaRPr>
          </a:p>
        </p:txBody>
      </p:sp>
      <p:pic>
        <p:nvPicPr>
          <p:cNvPr id="2" name="Picture 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0832" y="5395881"/>
            <a:ext cx="1224836" cy="388968"/>
          </a:xfrm>
          <a:prstGeom prst="rect">
            <a:avLst/>
          </a:prstGeom>
        </p:spPr>
      </p:pic>
    </p:spTree>
    <p:extLst>
      <p:ext uri="{BB962C8B-B14F-4D97-AF65-F5344CB8AC3E}">
        <p14:creationId xmlns:p14="http://schemas.microsoft.com/office/powerpoint/2010/main" val="71730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12" grpId="0" animBg="1"/>
      <p:bldP spid="13" grpId="0" animBg="1"/>
      <p:bldP spid="1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4500" dirty="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cxnSp>
        <p:nvCxnSpPr>
          <p:cNvPr id="20" name="Straight Arrow Connector 19"/>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32" name="Rectangle 31"/>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33" name="Rectangle 32"/>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34" name="TextBox 33"/>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14" name="TextBox 1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15" name="TextBox 1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16" name="TextBox 1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Tree>
    <p:extLst>
      <p:ext uri="{BB962C8B-B14F-4D97-AF65-F5344CB8AC3E}">
        <p14:creationId xmlns:p14="http://schemas.microsoft.com/office/powerpoint/2010/main" val="41153199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partite_n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 name="TextBox 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6" name="TextBox 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pic>
        <p:nvPicPr>
          <p:cNvPr id="13" name="Picture 12" descr="bipartite_f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06" y="3631364"/>
            <a:ext cx="1866900" cy="2311400"/>
          </a:xfrm>
          <a:prstGeom prst="rect">
            <a:avLst/>
          </a:prstGeom>
        </p:spPr>
      </p:pic>
    </p:spTree>
    <p:extLst>
      <p:ext uri="{BB962C8B-B14F-4D97-AF65-F5344CB8AC3E}">
        <p14:creationId xmlns:p14="http://schemas.microsoft.com/office/powerpoint/2010/main" val="7913363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500" fill="hold"/>
                                        <p:tgtEl>
                                          <p:spTgt spid="8"/>
                                        </p:tgtEl>
                                      </p:cBhvr>
                                      <p:by x="150000" y="150000"/>
                                    </p:animScale>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ipartite_f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06" y="3631364"/>
            <a:ext cx="1866900" cy="2311400"/>
          </a:xfrm>
          <a:prstGeom prst="rect">
            <a:avLst/>
          </a:prstGeom>
        </p:spPr>
      </p:pic>
      <p:pic>
        <p:nvPicPr>
          <p:cNvPr id="10" name="Picture 9" descr="bipartite_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797" y="3612690"/>
            <a:ext cx="1866900" cy="2311400"/>
          </a:xfrm>
          <a:prstGeom prst="rect">
            <a:avLst/>
          </a:prstGeom>
        </p:spPr>
      </p:pic>
      <p:pic>
        <p:nvPicPr>
          <p:cNvPr id="11" name="Picture 10" descr="bipartite_n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5" name="TextBox 4"/>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6" name="TextBox 5"/>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16" name="Rectangle 15"/>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53280"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8722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7"/>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6" presetClass="emph" presetSubtype="0" fill="hold" grpId="0" nodeType="withEffect">
                                  <p:stCondLst>
                                    <p:cond delay="0"/>
                                  </p:stCondLst>
                                  <p:childTnLst>
                                    <p:animScale>
                                      <p:cBhvr>
                                        <p:cTn id="14" dur="500" fill="hold"/>
                                        <p:tgtEl>
                                          <p:spTgt spid="16"/>
                                        </p:tgtEl>
                                      </p:cBhvr>
                                      <p:by x="150000" y="150000"/>
                                    </p:animScale>
                                  </p:childTnLst>
                                </p:cTn>
                              </p:par>
                              <p:par>
                                <p:cTn id="15" presetID="6" presetClass="emph" presetSubtype="0" fill="hold" grpId="0" nodeType="withEffect">
                                  <p:stCondLst>
                                    <p:cond delay="0"/>
                                  </p:stCondLst>
                                  <p:childTnLst>
                                    <p:animScale>
                                      <p:cBhvr>
                                        <p:cTn id="16" dur="5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6" grpId="1" animBg="1"/>
      <p:bldP spid="18" grpId="0" animBg="1"/>
      <p:bldP spid="1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ipartite_f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103" y="3612690"/>
            <a:ext cx="1866900" cy="2311400"/>
          </a:xfrm>
          <a:prstGeom prst="rect">
            <a:avLst/>
          </a:prstGeom>
        </p:spPr>
      </p:pic>
      <p:pic>
        <p:nvPicPr>
          <p:cNvPr id="6" name="Picture 5" descr="bipartite_f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721" y="3633088"/>
            <a:ext cx="1866900" cy="2311400"/>
          </a:xfrm>
          <a:prstGeom prst="rect">
            <a:avLst/>
          </a:prstGeom>
        </p:spPr>
      </p:pic>
      <p:pic>
        <p:nvPicPr>
          <p:cNvPr id="5" name="Picture 4" descr="bipartite_f3.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8390" y="3612690"/>
            <a:ext cx="1866900" cy="2311400"/>
          </a:xfrm>
          <a:prstGeom prst="rect">
            <a:avLst/>
          </a:prstGeom>
        </p:spPr>
      </p:pic>
      <p:pic>
        <p:nvPicPr>
          <p:cNvPr id="32" name="Picture 31" descr="bipartite_n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336067"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27" name="TextBox 26"/>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28" name="TextBox 27"/>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29" name="TextBox 28"/>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35" name="Rectangle 34"/>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38849"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038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remove" grpId="0" nodeType="withEffect">
                                  <p:stCondLst>
                                    <p:cond delay="0"/>
                                  </p:stCondLst>
                                  <p:childTnLst>
                                    <p:animScale>
                                      <p:cBhvr>
                                        <p:cTn id="6" dur="1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ipartite_f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783" y="3612690"/>
            <a:ext cx="1866900" cy="2311400"/>
          </a:xfrm>
          <a:prstGeom prst="rect">
            <a:avLst/>
          </a:prstGeom>
        </p:spPr>
      </p:pic>
      <p:pic>
        <p:nvPicPr>
          <p:cNvPr id="13" name="Picture 12" descr="bipartite_f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103" y="3612690"/>
            <a:ext cx="1866900" cy="2311400"/>
          </a:xfrm>
          <a:prstGeom prst="rect">
            <a:avLst/>
          </a:prstGeom>
        </p:spPr>
      </p:pic>
      <p:pic>
        <p:nvPicPr>
          <p:cNvPr id="4" name="Picture 3" descr="bipartite_f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906" y="3627120"/>
            <a:ext cx="1866900" cy="2311400"/>
          </a:xfrm>
          <a:prstGeom prst="rect">
            <a:avLst/>
          </a:prstGeom>
        </p:spPr>
      </p:pic>
      <p:pic>
        <p:nvPicPr>
          <p:cNvPr id="32" name="Picture 31" descr="bipartite_n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9868" y="908752"/>
            <a:ext cx="1713677" cy="2121695"/>
          </a:xfrm>
          <a:prstGeom prst="rect">
            <a:avLst/>
          </a:prstGeom>
        </p:spPr>
      </p:pic>
      <p:cxnSp>
        <p:nvCxnSpPr>
          <p:cNvPr id="3" name="Straight Arrow Connector 2"/>
          <p:cNvCxnSpPr/>
          <p:nvPr/>
        </p:nvCxnSpPr>
        <p:spPr>
          <a:xfrm>
            <a:off x="1569937" y="1622726"/>
            <a:ext cx="197184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1695151" y="2171595"/>
            <a:ext cx="1660718" cy="242608"/>
          </a:xfrm>
          <a:prstGeom prst="rect">
            <a:avLst/>
          </a:prstGeom>
          <a:solidFill>
            <a:srgbClr val="3AB68A">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rgbClr val="000000"/>
                </a:solidFill>
                <a:latin typeface="Gill Sans Light"/>
                <a:cs typeface="Gill Sans Light"/>
              </a:rPr>
              <a:t>Sample </a:t>
            </a:r>
            <a:r>
              <a:rPr lang="en-US" sz="1700" dirty="0" smtClean="0">
                <a:solidFill>
                  <a:srgbClr val="000000"/>
                </a:solidFill>
                <a:latin typeface="Gill Sans Light"/>
                <a:cs typeface="Gill Sans Light"/>
              </a:rPr>
              <a:t>2</a:t>
            </a:r>
            <a:endParaRPr lang="en-US" sz="1700" dirty="0">
              <a:solidFill>
                <a:srgbClr val="000000"/>
              </a:solidFill>
              <a:latin typeface="Gill Sans Light"/>
              <a:cs typeface="Gill Sans Light"/>
            </a:endParaRPr>
          </a:p>
        </p:txBody>
      </p:sp>
      <p:sp>
        <p:nvSpPr>
          <p:cNvPr id="8" name="Rectangle 7"/>
          <p:cNvSpPr/>
          <p:nvPr/>
        </p:nvSpPr>
        <p:spPr>
          <a:xfrm>
            <a:off x="1569937" y="1777207"/>
            <a:ext cx="1623028" cy="242607"/>
          </a:xfrm>
          <a:prstGeom prst="rect">
            <a:avLst/>
          </a:prstGeom>
          <a:solidFill>
            <a:srgbClr val="4B4F8F">
              <a:alpha val="50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1</a:t>
            </a:r>
            <a:endParaRPr lang="en-US" sz="1700" dirty="0">
              <a:solidFill>
                <a:srgbClr val="000000"/>
              </a:solidFill>
              <a:latin typeface="Gill Sans Light"/>
              <a:cs typeface="Gill Sans Light"/>
            </a:endParaRPr>
          </a:p>
        </p:txBody>
      </p:sp>
      <p:sp>
        <p:nvSpPr>
          <p:cNvPr id="9" name="Rectangle 8"/>
          <p:cNvSpPr/>
          <p:nvPr/>
        </p:nvSpPr>
        <p:spPr>
          <a:xfrm>
            <a:off x="1928356" y="2565983"/>
            <a:ext cx="1028284" cy="242608"/>
          </a:xfrm>
          <a:prstGeom prst="rect">
            <a:avLst/>
          </a:prstGeom>
          <a:solidFill>
            <a:srgbClr val="C14480">
              <a:alpha val="57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smtClean="0">
                <a:solidFill>
                  <a:srgbClr val="000000"/>
                </a:solidFill>
                <a:latin typeface="Gill Sans Light"/>
                <a:cs typeface="Gill Sans Light"/>
              </a:rPr>
              <a:t>Sample 3</a:t>
            </a:r>
            <a:endParaRPr lang="en-US" sz="1700" dirty="0">
              <a:solidFill>
                <a:srgbClr val="000000"/>
              </a:solidFill>
              <a:latin typeface="Gill Sans Light"/>
              <a:cs typeface="Gill Sans Light"/>
            </a:endParaRPr>
          </a:p>
        </p:txBody>
      </p:sp>
      <p:sp>
        <p:nvSpPr>
          <p:cNvPr id="19" name="TextBox 18"/>
          <p:cNvSpPr txBox="1"/>
          <p:nvPr/>
        </p:nvSpPr>
        <p:spPr>
          <a:xfrm>
            <a:off x="1569937" y="1184307"/>
            <a:ext cx="1028284" cy="415498"/>
          </a:xfrm>
          <a:prstGeom prst="rect">
            <a:avLst/>
          </a:prstGeom>
          <a:noFill/>
        </p:spPr>
        <p:txBody>
          <a:bodyPr wrap="none" rtlCol="0">
            <a:spAutoFit/>
          </a:bodyPr>
          <a:lstStyle/>
          <a:p>
            <a:r>
              <a:rPr lang="en-US" sz="2100" dirty="0" smtClean="0">
                <a:latin typeface="Gill Sans Light"/>
                <a:cs typeface="Gill Sans Light"/>
              </a:rPr>
              <a:t>timeline</a:t>
            </a:r>
            <a:endParaRPr lang="en-US" sz="2100" dirty="0">
              <a:latin typeface="Gill Sans Light"/>
              <a:cs typeface="Gill Sans Light"/>
            </a:endParaRPr>
          </a:p>
        </p:txBody>
      </p:sp>
      <p:sp>
        <p:nvSpPr>
          <p:cNvPr id="58" name="Rectangle 57"/>
          <p:cNvSpPr/>
          <p:nvPr/>
        </p:nvSpPr>
        <p:spPr>
          <a:xfrm>
            <a:off x="0" y="3006199"/>
            <a:ext cx="9144000" cy="365781"/>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dirty="0" smtClean="0">
                <a:latin typeface="Gill Sans Light"/>
                <a:cs typeface="Gill Sans Light"/>
              </a:rPr>
              <a:t>“Serialized” Processing Timeline</a:t>
            </a:r>
            <a:endParaRPr lang="en-US" sz="2500" dirty="0">
              <a:latin typeface="Gill Sans Light"/>
              <a:cs typeface="Gill Sans Light"/>
            </a:endParaRPr>
          </a:p>
        </p:txBody>
      </p:sp>
      <p:cxnSp>
        <p:nvCxnSpPr>
          <p:cNvPr id="59" name="Straight Connector 58"/>
          <p:cNvCxnSpPr/>
          <p:nvPr/>
        </p:nvCxnSpPr>
        <p:spPr>
          <a:xfrm>
            <a:off x="2956640"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336067" y="3631364"/>
            <a:ext cx="0" cy="229272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21403" y="5944488"/>
            <a:ext cx="5336067" cy="738664"/>
          </a:xfrm>
          <a:prstGeom prst="rect">
            <a:avLst/>
          </a:prstGeom>
          <a:solidFill>
            <a:srgbClr val="CECCFD"/>
          </a:solidFill>
          <a:effectLst>
            <a:outerShdw blurRad="50800" dist="38100" dir="2700000" algn="tl" rotWithShape="0">
              <a:prstClr val="black">
                <a:alpha val="40000"/>
              </a:prstClr>
            </a:outerShdw>
          </a:effectLst>
        </p:spPr>
        <p:txBody>
          <a:bodyPr wrap="square">
            <a:spAutoFit/>
          </a:bodyPr>
          <a:lstStyle/>
          <a:p>
            <a:r>
              <a:rPr lang="en-US" sz="2100" dirty="0">
                <a:latin typeface="Gill Sans Light"/>
                <a:cs typeface="Gill Sans Light"/>
              </a:rPr>
              <a:t>Q: What causes asynchrony “noise”?  A: “</a:t>
            </a:r>
            <a:r>
              <a:rPr lang="en-US" sz="2100" b="1" i="1" u="sng" dirty="0">
                <a:latin typeface="Gill Sans Light"/>
                <a:cs typeface="Gill Sans Light"/>
              </a:rPr>
              <a:t>noisy reads</a:t>
            </a:r>
            <a:r>
              <a:rPr lang="en-US" sz="2100" dirty="0">
                <a:latin typeface="Gill Sans Light"/>
                <a:cs typeface="Gill Sans Light"/>
              </a:rPr>
              <a:t>” of the coordinates in the </a:t>
            </a:r>
            <a:r>
              <a:rPr lang="en-US" sz="2100" b="1" u="sng" dirty="0" smtClean="0">
                <a:latin typeface="Gill Sans Light"/>
                <a:cs typeface="Gill Sans Light"/>
              </a:rPr>
              <a:t>overlap</a:t>
            </a:r>
            <a:endParaRPr lang="en-US" sz="2100" u="sng" dirty="0">
              <a:latin typeface="Gill Sans Light"/>
              <a:cs typeface="Gill Sans Light"/>
            </a:endParaRPr>
          </a:p>
        </p:txBody>
      </p:sp>
      <p:grpSp>
        <p:nvGrpSpPr>
          <p:cNvPr id="12" name="Group 11"/>
          <p:cNvGrpSpPr/>
          <p:nvPr/>
        </p:nvGrpSpPr>
        <p:grpSpPr>
          <a:xfrm>
            <a:off x="5414756" y="6087975"/>
            <a:ext cx="3729244" cy="481138"/>
            <a:chOff x="152400" y="3892598"/>
            <a:chExt cx="3729244" cy="481138"/>
          </a:xfrm>
        </p:grpSpPr>
        <p:sp>
          <p:nvSpPr>
            <p:cNvPr id="22" name="Rectangle 21"/>
            <p:cNvSpPr/>
            <p:nvPr/>
          </p:nvSpPr>
          <p:spPr>
            <a:xfrm>
              <a:off x="152400" y="3892598"/>
              <a:ext cx="3729244" cy="481138"/>
            </a:xfrm>
            <a:prstGeom prst="rect">
              <a:avLst/>
            </a:prstGeom>
            <a:solidFill>
              <a:srgbClr val="0C1268">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Gill Sans Light"/>
                <a:cs typeface="Gill Sans Light"/>
              </a:endParaRPr>
            </a:p>
          </p:txBody>
        </p:sp>
        <p:pic>
          <p:nvPicPr>
            <p:cNvPr id="11" name="Picture 1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602" y="3969337"/>
              <a:ext cx="2910840" cy="327660"/>
            </a:xfrm>
            <a:prstGeom prst="rect">
              <a:avLst/>
            </a:prstGeom>
            <a:ln>
              <a:noFill/>
            </a:ln>
          </p:spPr>
        </p:pic>
      </p:grpSp>
      <p:sp>
        <p:nvSpPr>
          <p:cNvPr id="23" name="Title 140"/>
          <p:cNvSpPr txBox="1">
            <a:spLocks/>
          </p:cNvSpPr>
          <p:nvPr/>
        </p:nvSpPr>
        <p:spPr>
          <a:xfrm>
            <a:off x="37480" y="-197059"/>
            <a:ext cx="9144000" cy="14700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500" smtClean="0">
                <a:solidFill>
                  <a:srgbClr val="000000"/>
                </a:solidFill>
                <a:latin typeface="Gill Sans Light"/>
                <a:cs typeface="Gill Sans Light"/>
              </a:rPr>
              <a:t>Understanding Asynchrony Noise</a:t>
            </a:r>
            <a:endParaRPr lang="en-US" sz="4500" dirty="0">
              <a:solidFill>
                <a:srgbClr val="000000"/>
              </a:solidFill>
              <a:latin typeface="Gill Sans Light"/>
              <a:cs typeface="Gill Sans Light"/>
            </a:endParaRPr>
          </a:p>
        </p:txBody>
      </p:sp>
      <p:sp>
        <p:nvSpPr>
          <p:cNvPr id="26" name="Rectangle 25"/>
          <p:cNvSpPr/>
          <p:nvPr/>
        </p:nvSpPr>
        <p:spPr>
          <a:xfrm>
            <a:off x="-26394" y="5680836"/>
            <a:ext cx="9170394" cy="1138773"/>
          </a:xfrm>
          <a:prstGeom prst="rect">
            <a:avLst/>
          </a:prstGeom>
          <a:solidFill>
            <a:srgbClr val="0E1730"/>
          </a:solidFill>
          <a:effectLst>
            <a:outerShdw blurRad="50800" dist="38100" dir="2700000" algn="tl" rotWithShape="0">
              <a:prstClr val="black">
                <a:alpha val="40000"/>
              </a:prstClr>
            </a:outerShdw>
          </a:effectLst>
        </p:spPr>
        <p:txBody>
          <a:bodyPr wrap="square">
            <a:spAutoFit/>
          </a:bodyPr>
          <a:lstStyle/>
          <a:p>
            <a:pPr algn="ctr"/>
            <a:r>
              <a:rPr lang="en-US" sz="2400" dirty="0" smtClean="0">
                <a:solidFill>
                  <a:schemeClr val="bg1"/>
                </a:solidFill>
                <a:latin typeface="Gill Sans Light"/>
                <a:cs typeface="Gill Sans Light"/>
              </a:rPr>
              <a:t>Asynchrony noise is </a:t>
            </a:r>
            <a:r>
              <a:rPr lang="en-US" sz="2400" b="1" u="sng" dirty="0" smtClean="0">
                <a:solidFill>
                  <a:schemeClr val="bg1"/>
                </a:solidFill>
                <a:latin typeface="Gill Sans Light"/>
                <a:cs typeface="Gill Sans Light"/>
              </a:rPr>
              <a:t>combinatorial </a:t>
            </a:r>
          </a:p>
          <a:p>
            <a:pPr algn="ctr"/>
            <a:r>
              <a:rPr lang="en-US" sz="2400" dirty="0" smtClean="0">
                <a:solidFill>
                  <a:schemeClr val="bg1"/>
                </a:solidFill>
                <a:latin typeface="Gill Sans Light"/>
                <a:cs typeface="Gill Sans Light"/>
              </a:rPr>
              <a:t>coordinates in conflict can be as noisy as possible.</a:t>
            </a:r>
          </a:p>
          <a:p>
            <a:pPr algn="ctr"/>
            <a:r>
              <a:rPr lang="en-US" sz="2000" dirty="0" smtClean="0">
                <a:solidFill>
                  <a:schemeClr val="bg1"/>
                </a:solidFill>
                <a:latin typeface="Gill Sans Light"/>
                <a:cs typeface="Gill Sans Light"/>
              </a:rPr>
              <a:t> </a:t>
            </a:r>
            <a:r>
              <a:rPr lang="en-US" sz="2000" i="1" dirty="0" smtClean="0">
                <a:solidFill>
                  <a:schemeClr val="bg1"/>
                </a:solidFill>
                <a:latin typeface="Gill Sans Light"/>
                <a:cs typeface="Gill Sans Light"/>
              </a:rPr>
              <a:t>(no generative model assumptions)</a:t>
            </a:r>
            <a:endParaRPr lang="en-US" sz="2000" i="1" dirty="0">
              <a:solidFill>
                <a:schemeClr val="bg1"/>
              </a:solidFill>
              <a:latin typeface="Gill Sans Light"/>
              <a:cs typeface="Gill Sans Light"/>
            </a:endParaRPr>
          </a:p>
        </p:txBody>
      </p:sp>
      <p:sp>
        <p:nvSpPr>
          <p:cNvPr id="27" name="TextBox 26"/>
          <p:cNvSpPr txBox="1"/>
          <p:nvPr/>
        </p:nvSpPr>
        <p:spPr>
          <a:xfrm>
            <a:off x="250107" y="1713844"/>
            <a:ext cx="799280" cy="369332"/>
          </a:xfrm>
          <a:prstGeom prst="rect">
            <a:avLst/>
          </a:prstGeom>
          <a:noFill/>
        </p:spPr>
        <p:txBody>
          <a:bodyPr wrap="none" rtlCol="0">
            <a:spAutoFit/>
          </a:bodyPr>
          <a:lstStyle/>
          <a:p>
            <a:r>
              <a:rPr lang="en-US" dirty="0" smtClean="0">
                <a:latin typeface="Gill Sans Light"/>
                <a:cs typeface="Gill Sans Light"/>
              </a:rPr>
              <a:t>CPU 1</a:t>
            </a:r>
            <a:endParaRPr lang="en-US" dirty="0">
              <a:latin typeface="Gill Sans Light"/>
              <a:cs typeface="Gill Sans Light"/>
            </a:endParaRPr>
          </a:p>
        </p:txBody>
      </p:sp>
      <p:sp>
        <p:nvSpPr>
          <p:cNvPr id="28" name="TextBox 27"/>
          <p:cNvSpPr txBox="1"/>
          <p:nvPr/>
        </p:nvSpPr>
        <p:spPr>
          <a:xfrm>
            <a:off x="250107" y="2108233"/>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2</a:t>
            </a:r>
            <a:endParaRPr lang="en-US" dirty="0">
              <a:latin typeface="Gill Sans Light"/>
              <a:cs typeface="Gill Sans Light"/>
            </a:endParaRPr>
          </a:p>
        </p:txBody>
      </p:sp>
      <p:sp>
        <p:nvSpPr>
          <p:cNvPr id="29" name="TextBox 28"/>
          <p:cNvSpPr txBox="1"/>
          <p:nvPr/>
        </p:nvSpPr>
        <p:spPr>
          <a:xfrm>
            <a:off x="250107" y="2502621"/>
            <a:ext cx="799280" cy="369332"/>
          </a:xfrm>
          <a:prstGeom prst="rect">
            <a:avLst/>
          </a:prstGeom>
          <a:noFill/>
        </p:spPr>
        <p:txBody>
          <a:bodyPr wrap="none" rtlCol="0">
            <a:spAutoFit/>
          </a:bodyPr>
          <a:lstStyle/>
          <a:p>
            <a:r>
              <a:rPr lang="en-US" dirty="0">
                <a:latin typeface="Gill Sans Light"/>
                <a:cs typeface="Gill Sans Light"/>
              </a:rPr>
              <a:t>CPU </a:t>
            </a:r>
            <a:r>
              <a:rPr lang="en-US" dirty="0" smtClean="0">
                <a:latin typeface="Gill Sans Light"/>
                <a:cs typeface="Gill Sans Light"/>
              </a:rPr>
              <a:t>3</a:t>
            </a:r>
            <a:endParaRPr lang="en-US" dirty="0">
              <a:latin typeface="Gill Sans Light"/>
              <a:cs typeface="Gill Sans Light"/>
            </a:endParaRPr>
          </a:p>
        </p:txBody>
      </p:sp>
      <p:sp>
        <p:nvSpPr>
          <p:cNvPr id="35" name="Rectangle 34"/>
          <p:cNvSpPr/>
          <p:nvPr/>
        </p:nvSpPr>
        <p:spPr>
          <a:xfrm>
            <a:off x="2468585" y="421517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38849" y="4199187"/>
            <a:ext cx="151749" cy="158757"/>
          </a:xfrm>
          <a:prstGeom prst="rect">
            <a:avLst/>
          </a:prstGeom>
          <a:solidFill>
            <a:srgbClr val="D3307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479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Next Time</a:t>
            </a:r>
            <a:endParaRPr lang="en-US" sz="5500" dirty="0">
              <a:solidFill>
                <a:srgbClr val="000000"/>
              </a:solidFill>
              <a:latin typeface="Gill Sans Light"/>
              <a:cs typeface="Gill Sans Light"/>
            </a:endParaRPr>
          </a:p>
        </p:txBody>
      </p:sp>
      <p:sp>
        <p:nvSpPr>
          <p:cNvPr id="4" name="TextBox 3"/>
          <p:cNvSpPr txBox="1"/>
          <p:nvPr/>
        </p:nvSpPr>
        <p:spPr>
          <a:xfrm>
            <a:off x="35496" y="648838"/>
            <a:ext cx="9007594" cy="3785652"/>
          </a:xfrm>
          <a:prstGeom prst="rect">
            <a:avLst/>
          </a:prstGeom>
          <a:noFill/>
        </p:spPr>
        <p:txBody>
          <a:bodyPr wrap="none" rtlCol="0">
            <a:spAutoFit/>
          </a:bodyPr>
          <a:lstStyle/>
          <a:p>
            <a:pPr marL="571500" indent="-571500">
              <a:buFontTx/>
              <a:buChar char="-"/>
            </a:pPr>
            <a:endParaRPr lang="en-US" sz="4000" dirty="0" smtClean="0">
              <a:solidFill>
                <a:srgbClr val="000000"/>
              </a:solidFill>
              <a:latin typeface="Gill Sans Light"/>
              <a:cs typeface="Gill Sans Light"/>
            </a:endParaRPr>
          </a:p>
          <a:p>
            <a:pPr marL="571500" indent="-571500">
              <a:buFontTx/>
              <a:buChar char="-"/>
            </a:pPr>
            <a:r>
              <a:rPr lang="en-US" sz="4000" dirty="0" err="1" smtClean="0">
                <a:solidFill>
                  <a:srgbClr val="000000"/>
                </a:solidFill>
                <a:latin typeface="Gill Sans Light"/>
                <a:cs typeface="Gill Sans Light"/>
              </a:rPr>
              <a:t>Hogwild</a:t>
            </a:r>
            <a:r>
              <a:rPr lang="en-US" sz="4000" dirty="0" smtClean="0">
                <a:solidFill>
                  <a:srgbClr val="000000"/>
                </a:solidFill>
                <a:latin typeface="Gill Sans Light"/>
                <a:cs typeface="Gill Sans Light"/>
              </a:rPr>
              <a:t>! Analysis for Sparse Functions</a:t>
            </a:r>
          </a:p>
          <a:p>
            <a:pPr marL="571500" indent="-571500">
              <a:buFontTx/>
              <a:buChar char="-"/>
            </a:pPr>
            <a:endParaRPr lang="en-US" sz="4000" dirty="0">
              <a:solidFill>
                <a:srgbClr val="000000"/>
              </a:solidFill>
              <a:latin typeface="Gill Sans Light"/>
              <a:cs typeface="Gill Sans Light"/>
            </a:endParaRPr>
          </a:p>
          <a:p>
            <a:pPr marL="571500" indent="-571500">
              <a:buFontTx/>
              <a:buChar char="-"/>
            </a:pPr>
            <a:r>
              <a:rPr lang="en-US" sz="4000" dirty="0" smtClean="0">
                <a:solidFill>
                  <a:srgbClr val="000000"/>
                </a:solidFill>
                <a:latin typeface="Gill Sans Light"/>
                <a:cs typeface="Gill Sans Light"/>
              </a:rPr>
              <a:t>Update </a:t>
            </a:r>
            <a:r>
              <a:rPr lang="en-US" sz="4000" dirty="0" err="1" smtClean="0">
                <a:solidFill>
                  <a:srgbClr val="000000"/>
                </a:solidFill>
                <a:latin typeface="Gill Sans Light"/>
                <a:cs typeface="Gill Sans Light"/>
              </a:rPr>
              <a:t>Confict</a:t>
            </a:r>
            <a:r>
              <a:rPr lang="en-US" sz="4000" dirty="0" smtClean="0">
                <a:solidFill>
                  <a:srgbClr val="000000"/>
                </a:solidFill>
                <a:latin typeface="Gill Sans Light"/>
                <a:cs typeface="Gill Sans Light"/>
              </a:rPr>
              <a:t> Graphs</a:t>
            </a:r>
            <a:endParaRPr lang="en-US" sz="3600" dirty="0" smtClean="0">
              <a:solidFill>
                <a:srgbClr val="000000"/>
              </a:solidFill>
              <a:latin typeface="Gill Sans Light"/>
              <a:cs typeface="Gill Sans Light"/>
            </a:endParaRPr>
          </a:p>
          <a:p>
            <a:endParaRPr lang="en-US" sz="4000" dirty="0" smtClean="0">
              <a:solidFill>
                <a:srgbClr val="000000"/>
              </a:solidFill>
              <a:latin typeface="Gill Sans Light"/>
              <a:cs typeface="Gill Sans Light"/>
            </a:endParaRPr>
          </a:p>
          <a:p>
            <a:pPr marL="571500" indent="-571500">
              <a:buFontTx/>
              <a:buChar char="-"/>
            </a:pPr>
            <a:r>
              <a:rPr lang="en-US" sz="4000" dirty="0" smtClean="0">
                <a:solidFill>
                  <a:srgbClr val="000000"/>
                </a:solidFill>
                <a:latin typeface="Gill Sans Light"/>
                <a:cs typeface="Gill Sans Light"/>
              </a:rPr>
              <a:t>Challenges of </a:t>
            </a:r>
            <a:r>
              <a:rPr lang="en-US" sz="4000" dirty="0" err="1" smtClean="0">
                <a:solidFill>
                  <a:srgbClr val="000000"/>
                </a:solidFill>
                <a:latin typeface="Gill Sans Light"/>
                <a:cs typeface="Gill Sans Light"/>
              </a:rPr>
              <a:t>Hogwild</a:t>
            </a:r>
            <a:r>
              <a:rPr lang="en-US" sz="4000" dirty="0" smtClean="0">
                <a:solidFill>
                  <a:srgbClr val="000000"/>
                </a:solidFill>
                <a:latin typeface="Gill Sans Light"/>
                <a:cs typeface="Gill Sans Light"/>
              </a:rPr>
              <a:t>! and </a:t>
            </a:r>
            <a:r>
              <a:rPr lang="en-US" sz="4000" dirty="0" err="1" smtClean="0">
                <a:solidFill>
                  <a:srgbClr val="000000"/>
                </a:solidFill>
                <a:latin typeface="Gill Sans Light"/>
                <a:cs typeface="Gill Sans Light"/>
              </a:rPr>
              <a:t>Serializability</a:t>
            </a:r>
            <a:endParaRPr lang="en-US" sz="4000" dirty="0" smtClean="0">
              <a:solidFill>
                <a:srgbClr val="000000"/>
              </a:solidFill>
              <a:latin typeface="Gill Sans Light"/>
              <a:cs typeface="Gill Sans Light"/>
            </a:endParaRPr>
          </a:p>
        </p:txBody>
      </p:sp>
    </p:spTree>
    <p:extLst>
      <p:ext uri="{BB962C8B-B14F-4D97-AF65-F5344CB8AC3E}">
        <p14:creationId xmlns:p14="http://schemas.microsoft.com/office/powerpoint/2010/main" val="990037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40"/>
          <p:cNvSpPr>
            <a:spLocks noGrp="1"/>
          </p:cNvSpPr>
          <p:nvPr>
            <p:ph type="ctrTitle"/>
          </p:nvPr>
        </p:nvSpPr>
        <p:spPr>
          <a:xfrm>
            <a:off x="37480" y="-197059"/>
            <a:ext cx="9144000" cy="1470025"/>
          </a:xfrm>
        </p:spPr>
        <p:txBody>
          <a:bodyPr>
            <a:noAutofit/>
          </a:bodyPr>
          <a:lstStyle/>
          <a:p>
            <a:r>
              <a:rPr lang="en-US" sz="5500" dirty="0" smtClean="0">
                <a:solidFill>
                  <a:srgbClr val="000000"/>
                </a:solidFill>
                <a:latin typeface="Gill Sans Light"/>
                <a:cs typeface="Gill Sans Light"/>
              </a:rPr>
              <a:t>Stochastic Gradient Descent</a:t>
            </a:r>
            <a:endParaRPr lang="en-US" sz="5500" dirty="0">
              <a:solidFill>
                <a:srgbClr val="000000"/>
              </a:solidFill>
              <a:latin typeface="Gill Sans Light"/>
              <a:cs typeface="Gill Sans Light"/>
            </a:endParaRPr>
          </a:p>
        </p:txBody>
      </p:sp>
      <p:sp>
        <p:nvSpPr>
          <p:cNvPr id="10" name="Rectangle 9"/>
          <p:cNvSpPr/>
          <p:nvPr/>
        </p:nvSpPr>
        <p:spPr>
          <a:xfrm>
            <a:off x="-159550" y="987726"/>
            <a:ext cx="9426734" cy="5720862"/>
          </a:xfrm>
          <a:prstGeom prst="rect">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smtClean="0">
                <a:latin typeface="Gill Sans Light"/>
                <a:cs typeface="Gill Sans Light"/>
              </a:rPr>
              <a:t>SGD can take 10+ days on large data sets </a:t>
            </a:r>
          </a:p>
          <a:p>
            <a:pPr algn="ctr"/>
            <a:r>
              <a:rPr lang="en-US" sz="2400" b="1" i="1" dirty="0">
                <a:latin typeface="Gill Sans Light"/>
                <a:cs typeface="Gill Sans Light"/>
              </a:rPr>
              <a:t>[</a:t>
            </a:r>
            <a:r>
              <a:rPr lang="en-US" sz="2400" b="1" i="1" dirty="0" err="1">
                <a:latin typeface="Gill Sans Light"/>
                <a:cs typeface="Gill Sans Light"/>
              </a:rPr>
              <a:t>DawnBench</a:t>
            </a:r>
            <a:r>
              <a:rPr lang="en-US" sz="2400" b="1" i="1" dirty="0">
                <a:latin typeface="Gill Sans Light"/>
                <a:cs typeface="Gill Sans Light"/>
              </a:rPr>
              <a:t>, 2017]</a:t>
            </a:r>
            <a:endParaRPr lang="en-US" sz="1600" b="1" i="1" dirty="0">
              <a:latin typeface="Gill Sans Light"/>
              <a:cs typeface="Gill Sans Light"/>
            </a:endParaRPr>
          </a:p>
          <a:p>
            <a:pPr algn="ctr"/>
            <a:endParaRPr lang="en-US" sz="5500" dirty="0" smtClean="0">
              <a:latin typeface="Gill Sans Light"/>
              <a:cs typeface="Gill Sans Light"/>
            </a:endParaRPr>
          </a:p>
          <a:p>
            <a:pPr algn="ctr"/>
            <a:r>
              <a:rPr lang="en-US" sz="5500" dirty="0" smtClean="0">
                <a:latin typeface="Gill Sans Light"/>
                <a:cs typeface="Gill Sans Light"/>
              </a:rPr>
              <a:t>Goal:</a:t>
            </a:r>
          </a:p>
          <a:p>
            <a:pPr algn="ctr"/>
            <a:r>
              <a:rPr lang="en-US" sz="5500" b="1" i="1" dirty="0" smtClean="0">
                <a:latin typeface="Gill Sans Light"/>
                <a:cs typeface="Gill Sans Light"/>
              </a:rPr>
              <a:t>Speed up Machine Learning</a:t>
            </a:r>
          </a:p>
        </p:txBody>
      </p:sp>
    </p:spTree>
    <p:extLst>
      <p:ext uri="{BB962C8B-B14F-4D97-AF65-F5344CB8AC3E}">
        <p14:creationId xmlns:p14="http://schemas.microsoft.com/office/powerpoint/2010/main" val="259068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456423"/>
            <a:ext cx="9144000" cy="2519083"/>
          </a:xfrm>
          <a:prstGeom prst="rect">
            <a:avLst/>
          </a:prstGeom>
          <a:solidFill>
            <a:srgbClr val="0C1268">
              <a:alpha val="7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smtClean="0">
                <a:latin typeface="Gill Sans Light"/>
                <a:cs typeface="Gill Sans Light"/>
              </a:rPr>
              <a:t>Scaling Up SGD</a:t>
            </a:r>
            <a:endParaRPr lang="en-US" sz="5400" dirty="0">
              <a:latin typeface="Gill Sans Light"/>
              <a:cs typeface="Gill Sans Light"/>
            </a:endParaRPr>
          </a:p>
        </p:txBody>
      </p:sp>
    </p:spTree>
    <p:extLst>
      <p:ext uri="{BB962C8B-B14F-4D97-AF65-F5344CB8AC3E}">
        <p14:creationId xmlns:p14="http://schemas.microsoft.com/office/powerpoint/2010/main" val="314120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5" name="Rectangle 4"/>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500" dirty="0" smtClean="0">
                <a:latin typeface="Gill Sans Light"/>
                <a:cs typeface="Gill Sans Light"/>
              </a:rPr>
              <a:t>Synchronous computation</a:t>
            </a:r>
            <a:endParaRPr lang="en-US" sz="5500" dirty="0">
              <a:latin typeface="Gill Sans Light"/>
              <a:cs typeface="Gill Sans Light"/>
            </a:endParaRPr>
          </a:p>
        </p:txBody>
      </p:sp>
    </p:spTree>
    <p:extLst>
      <p:ext uri="{BB962C8B-B14F-4D97-AF65-F5344CB8AC3E}">
        <p14:creationId xmlns:p14="http://schemas.microsoft.com/office/powerpoint/2010/main" val="13763769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7941" t="20809" r="28268" b="22002"/>
          <a:stretch/>
        </p:blipFill>
        <p:spPr>
          <a:xfrm>
            <a:off x="2318869" y="1494118"/>
            <a:ext cx="4362822" cy="4273175"/>
          </a:xfrm>
          <a:prstGeom prst="rect">
            <a:avLst/>
          </a:prstGeom>
          <a:ln>
            <a:noFill/>
          </a:ln>
          <a:effectLst>
            <a:softEdge rad="112500"/>
          </a:effectLst>
        </p:spPr>
      </p:pic>
      <p:sp>
        <p:nvSpPr>
          <p:cNvPr id="4" name="Rectangle 3"/>
          <p:cNvSpPr/>
          <p:nvPr/>
        </p:nvSpPr>
        <p:spPr>
          <a:xfrm>
            <a:off x="0" y="486999"/>
            <a:ext cx="9144000" cy="1216295"/>
          </a:xfrm>
          <a:prstGeom prst="rect">
            <a:avLst/>
          </a:prstGeom>
          <a:solidFill>
            <a:srgbClr val="0C1268">
              <a:alpha val="76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smtClean="0">
                <a:latin typeface="Gill Sans Light"/>
                <a:cs typeface="Gill Sans Light"/>
              </a:rPr>
              <a:t>Algorithm of choice: </a:t>
            </a:r>
            <a:r>
              <a:rPr lang="en-US" sz="4400" dirty="0" err="1" smtClean="0">
                <a:latin typeface="Gill Sans Light"/>
                <a:cs typeface="Gill Sans Light"/>
              </a:rPr>
              <a:t>minibatch</a:t>
            </a:r>
            <a:r>
              <a:rPr lang="en-US" sz="4400" dirty="0" smtClean="0">
                <a:latin typeface="Gill Sans Light"/>
                <a:cs typeface="Gill Sans Light"/>
              </a:rPr>
              <a:t> SGD</a:t>
            </a:r>
            <a:endParaRPr lang="en-US" sz="4400" dirty="0">
              <a:latin typeface="Gill Sans Light"/>
              <a:cs typeface="Gill Sans Light"/>
            </a:endParaRPr>
          </a:p>
        </p:txBody>
      </p:sp>
    </p:spTree>
    <p:extLst>
      <p:ext uri="{BB962C8B-B14F-4D97-AF65-F5344CB8AC3E}">
        <p14:creationId xmlns:p14="http://schemas.microsoft.com/office/powerpoint/2010/main" val="15747041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16750</TotalTime>
  <Words>1763</Words>
  <Application>Microsoft Macintosh PowerPoint</Application>
  <PresentationFormat>On-screen Show (4:3)</PresentationFormat>
  <Paragraphs>633</Paragraphs>
  <Slides>56</Slides>
  <Notes>48</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Reminders</vt:lpstr>
      <vt:lpstr>Reminders</vt:lpstr>
      <vt:lpstr>PowerPoint Presentation</vt:lpstr>
      <vt:lpstr>Today</vt:lpstr>
      <vt:lpstr>Stochastic Gradient Descent</vt:lpstr>
      <vt:lpstr>Stochastic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Bottleneck: Straggling Learners</vt:lpstr>
      <vt:lpstr>A case against Synchronization</vt:lpstr>
      <vt:lpstr>PowerPoint Presentation</vt:lpstr>
      <vt:lpstr>SGD on sparse functions</vt:lpstr>
      <vt:lpstr>SGD on sparse functions</vt:lpstr>
      <vt:lpstr>SGD on sparse functions</vt:lpstr>
      <vt:lpstr>SGD on sparse functions</vt:lpstr>
      <vt:lpstr>SGD on sparse functions</vt:lpstr>
      <vt:lpstr>PowerPoint Presentation</vt:lpstr>
      <vt:lpstr>PowerPoint Presentation</vt:lpstr>
      <vt:lpstr>PowerPoint Presentation</vt:lpstr>
      <vt:lpstr>PowerPoint Presentation</vt:lpstr>
      <vt:lpstr>PowerPoint Presentation</vt:lpstr>
      <vt:lpstr>Prior to 2011 Work</vt:lpstr>
      <vt:lpstr>HOGWILD! 2011</vt:lpstr>
      <vt:lpstr>PowerPoint Presentation</vt:lpstr>
      <vt:lpstr>Challenges in Hogwild!</vt:lpstr>
      <vt:lpstr>How to Analyze Hogwild?</vt:lpstr>
      <vt:lpstr>PowerPoint Presentation</vt:lpstr>
      <vt:lpstr>How to Analyze?</vt:lpstr>
      <vt:lpstr>PowerPoint Presentation</vt:lpstr>
      <vt:lpstr>A Noisy Lens  for Asynchronous Algorithms</vt:lpstr>
      <vt:lpstr>HOGWILD! as noisy SGD</vt:lpstr>
      <vt:lpstr>HOGWILD! as noisy SGD</vt:lpstr>
      <vt:lpstr>HOGWILD! as noisy SGD</vt:lpstr>
      <vt:lpstr>HOGWILD! as noisy SGD</vt:lpstr>
      <vt:lpstr>HOGWILD! as noisy SGD</vt:lpstr>
      <vt:lpstr>HOGWILD! as noisy SGD</vt:lpstr>
      <vt:lpstr>HOGWILD! as noisy SGD</vt:lpstr>
      <vt:lpstr>HOGWILD! as noisy SGD</vt:lpstr>
      <vt:lpstr>HOGWILD! as noisy SGD</vt:lpstr>
      <vt:lpstr>Convergence Rates for Noisy SGD </vt:lpstr>
      <vt:lpstr>Understanding Asynchrony Noise</vt:lpstr>
      <vt:lpstr>PowerPoint Presentation</vt:lpstr>
      <vt:lpstr>PowerPoint Presentation</vt:lpstr>
      <vt:lpstr>PowerPoint Presentation</vt:lpstr>
      <vt:lpstr>PowerPoint Presentation</vt:lpstr>
      <vt:lpstr>Next Time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anadim</dc:creator>
  <cp:lastModifiedBy>anadim</cp:lastModifiedBy>
  <cp:revision>1762</cp:revision>
  <cp:lastPrinted>2015-02-25T04:53:56Z</cp:lastPrinted>
  <dcterms:created xsi:type="dcterms:W3CDTF">2015-02-09T20:18:11Z</dcterms:created>
  <dcterms:modified xsi:type="dcterms:W3CDTF">2018-03-06T16:11:45Z</dcterms:modified>
</cp:coreProperties>
</file>